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44.xml" ContentType="application/vnd.openxmlformats-officedocument.presentationml.slide+xml"/>
  <Override PartName="/ppt/slides/slide4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4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3"/>
  </p:notesMasterIdLst>
  <p:sldIdLst>
    <p:sldId id="309"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256" r:id="rId23"/>
    <p:sldId id="279" r:id="rId24"/>
    <p:sldId id="257" r:id="rId25"/>
    <p:sldId id="269" r:id="rId26"/>
    <p:sldId id="263" r:id="rId27"/>
    <p:sldId id="270" r:id="rId28"/>
    <p:sldId id="260" r:id="rId29"/>
    <p:sldId id="261" r:id="rId30"/>
    <p:sldId id="267" r:id="rId31"/>
    <p:sldId id="272" r:id="rId32"/>
    <p:sldId id="268" r:id="rId33"/>
    <p:sldId id="274" r:id="rId34"/>
    <p:sldId id="280" r:id="rId35"/>
    <p:sldId id="281" r:id="rId36"/>
    <p:sldId id="275" r:id="rId37"/>
    <p:sldId id="282" r:id="rId38"/>
    <p:sldId id="283" r:id="rId39"/>
    <p:sldId id="284" r:id="rId40"/>
    <p:sldId id="285" r:id="rId41"/>
    <p:sldId id="286" r:id="rId42"/>
    <p:sldId id="288" r:id="rId43"/>
    <p:sldId id="289" r:id="rId44"/>
    <p:sldId id="287" r:id="rId45"/>
    <p:sldId id="276" r:id="rId46"/>
    <p:sldId id="271" r:id="rId47"/>
    <p:sldId id="277" r:id="rId48"/>
    <p:sldId id="290" r:id="rId49"/>
    <p:sldId id="291" r:id="rId50"/>
    <p:sldId id="292" r:id="rId51"/>
    <p:sldId id="293" r:id="rId52"/>
    <p:sldId id="294" r:id="rId53"/>
    <p:sldId id="278" r:id="rId54"/>
    <p:sldId id="304" r:id="rId55"/>
    <p:sldId id="295" r:id="rId56"/>
    <p:sldId id="305" r:id="rId57"/>
    <p:sldId id="306" r:id="rId58"/>
    <p:sldId id="307" r:id="rId59"/>
    <p:sldId id="297" r:id="rId60"/>
    <p:sldId id="303" r:id="rId61"/>
    <p:sldId id="302" r:id="rId62"/>
    <p:sldId id="301" r:id="rId63"/>
    <p:sldId id="300" r:id="rId64"/>
    <p:sldId id="343" r:id="rId65"/>
    <p:sldId id="341" r:id="rId66"/>
    <p:sldId id="342" r:id="rId67"/>
    <p:sldId id="335" r:id="rId68"/>
    <p:sldId id="337" r:id="rId69"/>
    <p:sldId id="338" r:id="rId70"/>
    <p:sldId id="339" r:id="rId71"/>
    <p:sldId id="340" r:id="rId7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3856"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20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customXml" Target="../customXml/item1.xml"/><Relationship Id="rId8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1ECDC-1A8F-47CE-AA3E-60178B6081C1}" type="datetimeFigureOut">
              <a:rPr lang="de-DE" smtClean="0"/>
              <a:t>02.06.2016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0F8920-9636-4987-85DB-9ED2BA7F8288}" type="slidenum">
              <a:rPr lang="de-DE" smtClean="0"/>
              <a:t>‹Nr.›</a:t>
            </a:fld>
            <a:endParaRPr lang="de-DE"/>
          </a:p>
        </p:txBody>
      </p:sp>
    </p:spTree>
    <p:extLst>
      <p:ext uri="{BB962C8B-B14F-4D97-AF65-F5344CB8AC3E}">
        <p14:creationId xmlns:p14="http://schemas.microsoft.com/office/powerpoint/2010/main" val="388739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4C32D7B-5499-4E2C-83D1-8D184C526C1E}" type="datetimeFigureOut">
              <a:rPr lang="de-DE" smtClean="0"/>
              <a:t>02.06.2016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CD3BDC-230F-458A-9A3E-EEB260619A9D}" type="slidenum">
              <a:rPr lang="de-DE" smtClean="0"/>
              <a:t>‹Nr.›</a:t>
            </a:fld>
            <a:endParaRPr lang="de-DE"/>
          </a:p>
        </p:txBody>
      </p:sp>
    </p:spTree>
    <p:extLst>
      <p:ext uri="{BB962C8B-B14F-4D97-AF65-F5344CB8AC3E}">
        <p14:creationId xmlns:p14="http://schemas.microsoft.com/office/powerpoint/2010/main" val="421030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4C32D7B-5499-4E2C-83D1-8D184C526C1E}" type="datetimeFigureOut">
              <a:rPr lang="de-DE" smtClean="0"/>
              <a:t>02.06.2016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CD3BDC-230F-458A-9A3E-EEB260619A9D}" type="slidenum">
              <a:rPr lang="de-DE" smtClean="0"/>
              <a:t>‹Nr.›</a:t>
            </a:fld>
            <a:endParaRPr lang="de-DE"/>
          </a:p>
        </p:txBody>
      </p:sp>
    </p:spTree>
    <p:extLst>
      <p:ext uri="{BB962C8B-B14F-4D97-AF65-F5344CB8AC3E}">
        <p14:creationId xmlns:p14="http://schemas.microsoft.com/office/powerpoint/2010/main" val="399600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4C32D7B-5499-4E2C-83D1-8D184C526C1E}" type="datetimeFigureOut">
              <a:rPr lang="de-DE" smtClean="0"/>
              <a:t>02.06.2016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CD3BDC-230F-458A-9A3E-EEB260619A9D}" type="slidenum">
              <a:rPr lang="de-DE" smtClean="0"/>
              <a:t>‹Nr.›</a:t>
            </a:fld>
            <a:endParaRPr lang="de-DE"/>
          </a:p>
        </p:txBody>
      </p:sp>
    </p:spTree>
    <p:extLst>
      <p:ext uri="{BB962C8B-B14F-4D97-AF65-F5344CB8AC3E}">
        <p14:creationId xmlns:p14="http://schemas.microsoft.com/office/powerpoint/2010/main" val="273487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4C32D7B-5499-4E2C-83D1-8D184C526C1E}" type="datetimeFigureOut">
              <a:rPr lang="de-DE" smtClean="0"/>
              <a:t>02.06.2016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CD3BDC-230F-458A-9A3E-EEB260619A9D}" type="slidenum">
              <a:rPr lang="de-DE" smtClean="0"/>
              <a:t>‹Nr.›</a:t>
            </a:fld>
            <a:endParaRPr lang="de-DE"/>
          </a:p>
        </p:txBody>
      </p:sp>
    </p:spTree>
    <p:extLst>
      <p:ext uri="{BB962C8B-B14F-4D97-AF65-F5344CB8AC3E}">
        <p14:creationId xmlns:p14="http://schemas.microsoft.com/office/powerpoint/2010/main" val="361951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4C32D7B-5499-4E2C-83D1-8D184C526C1E}" type="datetimeFigureOut">
              <a:rPr lang="de-DE" smtClean="0"/>
              <a:t>02.06.2016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CD3BDC-230F-458A-9A3E-EEB260619A9D}" type="slidenum">
              <a:rPr lang="de-DE" smtClean="0"/>
              <a:t>‹Nr.›</a:t>
            </a:fld>
            <a:endParaRPr lang="de-DE"/>
          </a:p>
        </p:txBody>
      </p:sp>
    </p:spTree>
    <p:extLst>
      <p:ext uri="{BB962C8B-B14F-4D97-AF65-F5344CB8AC3E}">
        <p14:creationId xmlns:p14="http://schemas.microsoft.com/office/powerpoint/2010/main" val="182090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4C32D7B-5499-4E2C-83D1-8D184C526C1E}" type="datetimeFigureOut">
              <a:rPr lang="de-DE" smtClean="0"/>
              <a:t>02.06.2016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FCD3BDC-230F-458A-9A3E-EEB260619A9D}" type="slidenum">
              <a:rPr lang="de-DE" smtClean="0"/>
              <a:t>‹Nr.›</a:t>
            </a:fld>
            <a:endParaRPr lang="de-DE"/>
          </a:p>
        </p:txBody>
      </p:sp>
    </p:spTree>
    <p:extLst>
      <p:ext uri="{BB962C8B-B14F-4D97-AF65-F5344CB8AC3E}">
        <p14:creationId xmlns:p14="http://schemas.microsoft.com/office/powerpoint/2010/main" val="277809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4C32D7B-5499-4E2C-83D1-8D184C526C1E}" type="datetimeFigureOut">
              <a:rPr lang="de-DE" smtClean="0"/>
              <a:t>02.06.2016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FCD3BDC-230F-458A-9A3E-EEB260619A9D}" type="slidenum">
              <a:rPr lang="de-DE" smtClean="0"/>
              <a:t>‹Nr.›</a:t>
            </a:fld>
            <a:endParaRPr lang="de-DE"/>
          </a:p>
        </p:txBody>
      </p:sp>
    </p:spTree>
    <p:extLst>
      <p:ext uri="{BB962C8B-B14F-4D97-AF65-F5344CB8AC3E}">
        <p14:creationId xmlns:p14="http://schemas.microsoft.com/office/powerpoint/2010/main" val="809429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4C32D7B-5499-4E2C-83D1-8D184C526C1E}" type="datetimeFigureOut">
              <a:rPr lang="de-DE" smtClean="0"/>
              <a:t>02.06.2016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FCD3BDC-230F-458A-9A3E-EEB260619A9D}" type="slidenum">
              <a:rPr lang="de-DE" smtClean="0"/>
              <a:t>‹Nr.›</a:t>
            </a:fld>
            <a:endParaRPr lang="de-DE"/>
          </a:p>
        </p:txBody>
      </p:sp>
    </p:spTree>
    <p:extLst>
      <p:ext uri="{BB962C8B-B14F-4D97-AF65-F5344CB8AC3E}">
        <p14:creationId xmlns:p14="http://schemas.microsoft.com/office/powerpoint/2010/main" val="198431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4C32D7B-5499-4E2C-83D1-8D184C526C1E}" type="datetimeFigureOut">
              <a:rPr lang="de-DE" smtClean="0"/>
              <a:t>02.06.2016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FCD3BDC-230F-458A-9A3E-EEB260619A9D}" type="slidenum">
              <a:rPr lang="de-DE" smtClean="0"/>
              <a:t>‹Nr.›</a:t>
            </a:fld>
            <a:endParaRPr lang="de-DE"/>
          </a:p>
        </p:txBody>
      </p:sp>
    </p:spTree>
    <p:extLst>
      <p:ext uri="{BB962C8B-B14F-4D97-AF65-F5344CB8AC3E}">
        <p14:creationId xmlns:p14="http://schemas.microsoft.com/office/powerpoint/2010/main" val="220033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4C32D7B-5499-4E2C-83D1-8D184C526C1E}" type="datetimeFigureOut">
              <a:rPr lang="de-DE" smtClean="0"/>
              <a:t>02.06.2016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FCD3BDC-230F-458A-9A3E-EEB260619A9D}" type="slidenum">
              <a:rPr lang="de-DE" smtClean="0"/>
              <a:t>‹Nr.›</a:t>
            </a:fld>
            <a:endParaRPr lang="de-DE"/>
          </a:p>
        </p:txBody>
      </p:sp>
    </p:spTree>
    <p:extLst>
      <p:ext uri="{BB962C8B-B14F-4D97-AF65-F5344CB8AC3E}">
        <p14:creationId xmlns:p14="http://schemas.microsoft.com/office/powerpoint/2010/main" val="167088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4C32D7B-5499-4E2C-83D1-8D184C526C1E}" type="datetimeFigureOut">
              <a:rPr lang="de-DE" smtClean="0"/>
              <a:t>02.06.2016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FCD3BDC-230F-458A-9A3E-EEB260619A9D}" type="slidenum">
              <a:rPr lang="de-DE" smtClean="0"/>
              <a:t>‹Nr.›</a:t>
            </a:fld>
            <a:endParaRPr lang="de-DE"/>
          </a:p>
        </p:txBody>
      </p:sp>
    </p:spTree>
    <p:extLst>
      <p:ext uri="{BB962C8B-B14F-4D97-AF65-F5344CB8AC3E}">
        <p14:creationId xmlns:p14="http://schemas.microsoft.com/office/powerpoint/2010/main" val="2742636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32D7B-5499-4E2C-83D1-8D184C526C1E}" type="datetimeFigureOut">
              <a:rPr lang="de-DE" smtClean="0"/>
              <a:t>02.06.2016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D3BDC-230F-458A-9A3E-EEB260619A9D}" type="slidenum">
              <a:rPr lang="de-DE" smtClean="0"/>
              <a:t>‹Nr.›</a:t>
            </a:fld>
            <a:endParaRPr lang="de-DE"/>
          </a:p>
        </p:txBody>
      </p:sp>
    </p:spTree>
    <p:extLst>
      <p:ext uri="{BB962C8B-B14F-4D97-AF65-F5344CB8AC3E}">
        <p14:creationId xmlns:p14="http://schemas.microsoft.com/office/powerpoint/2010/main" val="2419637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kirchengucker.de/wp-content/uploads/2007/04/797px-the_fall_of_man-1616.jpg"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kirchengucker.de/wp-content/uploads/2007/04/459px-domenichino_adam_eve.jpg"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8" Type="http://schemas.openxmlformats.org/officeDocument/2006/relationships/hyperlink" Target="http://www.kirchengucker.de/2007/04/01/die-susesten-fruchte-der-sundenfall/" TargetMode="External"/><Relationship Id="rId13" Type="http://schemas.openxmlformats.org/officeDocument/2006/relationships/hyperlink" Target="http://farbwahn.blogspot.de/2010/07/adam-eva.html" TargetMode="External"/><Relationship Id="rId18" Type="http://schemas.openxmlformats.org/officeDocument/2006/relationships/hyperlink" Target="http://www.t-online.de/unterhaltung/stars/id_14554408/eva-longoria-desperate-housewife-als-eiskalte-verfuehrung.html" TargetMode="External"/><Relationship Id="rId3" Type="http://schemas.openxmlformats.org/officeDocument/2006/relationships/hyperlink" Target="http://www.ozeanien-entdecken.de/img/reisen/Suedsee-Paradies_Cook_Inseln__Rarotonga_-_Aitutaki_1791_1.jpg" TargetMode="External"/><Relationship Id="rId7" Type="http://schemas.openxmlformats.org/officeDocument/2006/relationships/hyperlink" Target="http://danielboehme.com/files/karl-marx1.jpg" TargetMode="External"/><Relationship Id="rId12" Type="http://schemas.openxmlformats.org/officeDocument/2006/relationships/hyperlink" Target="http://www.kunstkopie.de/a/lucas-cranach/adam-und-eva-5.html" TargetMode="External"/><Relationship Id="rId17" Type="http://schemas.openxmlformats.org/officeDocument/2006/relationships/hyperlink" Target="http://www.thetimes.co.uk/tto/business/industries/consumer/article3665723.ece" TargetMode="External"/><Relationship Id="rId2" Type="http://schemas.openxmlformats.org/officeDocument/2006/relationships/hyperlink" Target="http://img.wallpaperstock.net:81/gardener39;s-paradies-wallpapers_13252_1600x1200.jpg" TargetMode="External"/><Relationship Id="rId16" Type="http://schemas.openxmlformats.org/officeDocument/2006/relationships/hyperlink" Target="http://commons.wikimedia.org/wiki/File:Domenichino_adam_eve.jpg" TargetMode="External"/><Relationship Id="rId1" Type="http://schemas.openxmlformats.org/officeDocument/2006/relationships/slideLayout" Target="../slideLayouts/slideLayout2.xml"/><Relationship Id="rId6" Type="http://schemas.openxmlformats.org/officeDocument/2006/relationships/hyperlink" Target="http://diefreiheit.org/home/wp-content/uploads/2014/06/german.jpg" TargetMode="External"/><Relationship Id="rId11" Type="http://schemas.openxmlformats.org/officeDocument/2006/relationships/hyperlink" Target="http://de.wikipedia.org/wiki/Adam_und_Eva" TargetMode="External"/><Relationship Id="rId5" Type="http://schemas.openxmlformats.org/officeDocument/2006/relationships/hyperlink" Target="http://wipo.mieo.de/files/2009/04/staudamme-an-euphrat-und-tigris1.jpg" TargetMode="External"/><Relationship Id="rId15" Type="http://schemas.openxmlformats.org/officeDocument/2006/relationships/hyperlink" Target="https://www.flickr.com/photos/28433765@N07/8058930560/" TargetMode="External"/><Relationship Id="rId10" Type="http://schemas.openxmlformats.org/officeDocument/2006/relationships/hyperlink" Target="http://de.wikipedia.org/wiki/Grandval-Bibel" TargetMode="External"/><Relationship Id="rId19" Type="http://schemas.openxmlformats.org/officeDocument/2006/relationships/hyperlink" Target="http://fashionbombdaily.com/2012/11/29/angies-world-my-diet-and-workout-regimen/angela-simmons-for-peta/" TargetMode="External"/><Relationship Id="rId4" Type="http://schemas.openxmlformats.org/officeDocument/2006/relationships/hyperlink" Target="http://holynetwork.de/wp-content/uploads/2013/03/Paradies-637x320.jpg" TargetMode="External"/><Relationship Id="rId9" Type="http://schemas.openxmlformats.org/officeDocument/2006/relationships/hyperlink" Target="http://reproarte.com/de/themenauswahl/rubrik/essen-und-trinken/obst/eva-mit-apfel-und-gegenueber-detail" TargetMode="External"/><Relationship Id="rId14" Type="http://schemas.openxmlformats.org/officeDocument/2006/relationships/hyperlink" Target="http://de.wikipedia.org/wiki/Die_Erschaffung_Adams#mediaviewer/Datei:Creaci%C3%B3n_de_Ad%C3%A1m.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836713"/>
            <a:ext cx="7772400" cy="1800199"/>
          </a:xfrm>
        </p:spPr>
        <p:txBody>
          <a:bodyPr>
            <a:normAutofit fontScale="90000"/>
          </a:bodyPr>
          <a:lstStyle/>
          <a:p>
            <a:r>
              <a:rPr lang="de-DE" sz="5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Sehnsucht nach dem Anderswo</a:t>
            </a:r>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de-D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Untertitel 2"/>
          <p:cNvSpPr>
            <a:spLocks noGrp="1"/>
          </p:cNvSpPr>
          <p:nvPr>
            <p:ph type="subTitle" idx="1"/>
          </p:nvPr>
        </p:nvSpPr>
        <p:spPr>
          <a:xfrm>
            <a:off x="1371600" y="2420888"/>
            <a:ext cx="6400800" cy="3672408"/>
          </a:xfrm>
        </p:spPr>
        <p:txBody>
          <a:bodyPr>
            <a:normAutofit lnSpcReduction="10000"/>
          </a:bodyPr>
          <a:lstStyle/>
          <a:p>
            <a:r>
              <a:rPr lang="de-DE" sz="1800" b="1" dirty="0" smtClean="0"/>
              <a:t>Drinnen duften die Äpfel im Spind,</a:t>
            </a:r>
          </a:p>
          <a:p>
            <a:r>
              <a:rPr lang="de-DE" sz="1800" b="1" dirty="0" smtClean="0"/>
              <a:t>Prasselt der Kessel im Feuer.</a:t>
            </a:r>
          </a:p>
          <a:p>
            <a:r>
              <a:rPr lang="de-DE" sz="1800" b="1" dirty="0" smtClean="0"/>
              <a:t>Doch draußen pfeift Vagabundenwind</a:t>
            </a:r>
          </a:p>
          <a:p>
            <a:r>
              <a:rPr lang="de-DE" sz="1800" b="1" dirty="0" smtClean="0"/>
              <a:t>Und singt das Abenteuer!</a:t>
            </a:r>
          </a:p>
          <a:p>
            <a:endParaRPr lang="de-DE" sz="1800" b="1" dirty="0" smtClean="0"/>
          </a:p>
          <a:p>
            <a:r>
              <a:rPr lang="de-DE" sz="1800" b="1" dirty="0" smtClean="0"/>
              <a:t>Der Sehnsucht nach dem Anderswo</a:t>
            </a:r>
          </a:p>
          <a:p>
            <a:r>
              <a:rPr lang="de-DE" sz="1800" b="1" dirty="0" smtClean="0"/>
              <a:t>Kannst du wohl nie entrinnen:</a:t>
            </a:r>
          </a:p>
          <a:p>
            <a:r>
              <a:rPr lang="de-DE" sz="1800" b="1" dirty="0" smtClean="0"/>
              <a:t>Nach drinnen, wenn du draußen bist,</a:t>
            </a:r>
          </a:p>
          <a:p>
            <a:r>
              <a:rPr lang="de-DE" sz="1800" b="1" dirty="0" smtClean="0"/>
              <a:t>Nach draußen bist du drinnen. </a:t>
            </a:r>
          </a:p>
          <a:p>
            <a:r>
              <a:rPr lang="de-DE" sz="1800" b="1" dirty="0" smtClean="0"/>
              <a:t>(Mascha </a:t>
            </a:r>
            <a:r>
              <a:rPr lang="de-DE" sz="1800" b="1" dirty="0" err="1" smtClean="0"/>
              <a:t>Kóleko</a:t>
            </a:r>
            <a:r>
              <a:rPr lang="de-DE" sz="1800" b="1" dirty="0" smtClean="0"/>
              <a:t>)</a:t>
            </a:r>
          </a:p>
          <a:p>
            <a:endParaRPr lang="de-DE" sz="1800" b="1" dirty="0"/>
          </a:p>
          <a:p>
            <a:r>
              <a:rPr lang="de-DE" sz="1800" b="1" dirty="0" smtClean="0"/>
              <a:t>-&gt; ein Moment zum Nachdenken….</a:t>
            </a:r>
            <a:endParaRPr lang="de-DE" sz="1800" b="1" dirty="0"/>
          </a:p>
          <a:p>
            <a:endParaRPr lang="de-DE" sz="1400" dirty="0" smtClean="0"/>
          </a:p>
        </p:txBody>
      </p:sp>
    </p:spTree>
    <p:extLst>
      <p:ext uri="{BB962C8B-B14F-4D97-AF65-F5344CB8AC3E}">
        <p14:creationId xmlns:p14="http://schemas.microsoft.com/office/powerpoint/2010/main" val="3137798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3.1. Aufnahme der Vorstellungen im Judentum</a:t>
            </a:r>
            <a:endParaRPr lang="de-D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normAutofit lnSpcReduction="10000"/>
          </a:bodyPr>
          <a:lstStyle/>
          <a:p>
            <a:pPr>
              <a:buFontTx/>
              <a:buChar char="-"/>
            </a:pPr>
            <a:r>
              <a:rPr lang="de-DE" dirty="0" smtClean="0"/>
              <a:t>örtliche Paradiesvorstellungen eher unwichtig</a:t>
            </a:r>
          </a:p>
          <a:p>
            <a:pPr>
              <a:buFontTx/>
              <a:buChar char="-"/>
            </a:pPr>
            <a:r>
              <a:rPr lang="de-DE" dirty="0" smtClean="0"/>
              <a:t>eher philosophische Auseinandersetzung: der Mensch sei in erster Linie frei, gleichzeitig Neigung zu guten und bösen Handlungen in seiner Gestaltungsfreiheit</a:t>
            </a:r>
          </a:p>
          <a:p>
            <a:pPr>
              <a:buFontTx/>
              <a:buChar char="-"/>
            </a:pPr>
            <a:r>
              <a:rPr lang="de-DE" dirty="0" smtClean="0"/>
              <a:t>Paradies seien gute Handlungen, Gesetze und Gebote als Hilfestellung auf dem „Weg“ (Paradies als Weg bzw. Prozess) -&gt; Pilgerweg</a:t>
            </a:r>
          </a:p>
          <a:p>
            <a:pPr>
              <a:buNone/>
            </a:pPr>
            <a:r>
              <a:rPr lang="de-DE" dirty="0" smtClean="0"/>
              <a:t>(Talmud)</a:t>
            </a:r>
            <a:endParaRPr lang="de-DE" dirty="0"/>
          </a:p>
        </p:txBody>
      </p:sp>
    </p:spTree>
    <p:extLst>
      <p:ext uri="{BB962C8B-B14F-4D97-AF65-F5344CB8AC3E}">
        <p14:creationId xmlns:p14="http://schemas.microsoft.com/office/powerpoint/2010/main" val="2199773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3.2. Aufnahme der Vorstellungen im Christentum</a:t>
            </a:r>
            <a:endParaRPr lang="de-D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lstStyle/>
          <a:p>
            <a:pPr>
              <a:buFontTx/>
              <a:buChar char="-"/>
            </a:pPr>
            <a:r>
              <a:rPr lang="de-DE" b="1" dirty="0" smtClean="0"/>
              <a:t>ursprünglich/Urchristentum (1.Jh.)</a:t>
            </a:r>
            <a:r>
              <a:rPr lang="de-DE" dirty="0" smtClean="0"/>
              <a:t> keine örtliche Vorstellung, sondern Zustand des Friedens, der Gerechtigkeit, Abwesenheit des Todes, der Krankheiten, Mühen, Gleichheit von Mann und Frau </a:t>
            </a:r>
          </a:p>
          <a:p>
            <a:pPr>
              <a:buFontTx/>
              <a:buChar char="-"/>
            </a:pPr>
            <a:r>
              <a:rPr lang="de-DE" dirty="0" smtClean="0"/>
              <a:t>Glaube an die geplante Wirklichkeit Gottes, Autoren der Bibel: Reich Gottes</a:t>
            </a:r>
          </a:p>
          <a:p>
            <a:pPr>
              <a:buNone/>
            </a:pPr>
            <a:r>
              <a:rPr lang="de-DE" dirty="0" smtClean="0"/>
              <a:t>-&gt; positives Menschenbild, positives Gottesbild</a:t>
            </a:r>
          </a:p>
          <a:p>
            <a:pPr>
              <a:buNone/>
            </a:pPr>
            <a:endParaRPr lang="de-DE" dirty="0" smtClean="0"/>
          </a:p>
          <a:p>
            <a:pPr>
              <a:buNone/>
            </a:pPr>
            <a:endParaRPr lang="de-DE" dirty="0"/>
          </a:p>
        </p:txBody>
      </p:sp>
    </p:spTree>
    <p:extLst>
      <p:ext uri="{BB962C8B-B14F-4D97-AF65-F5344CB8AC3E}">
        <p14:creationId xmlns:p14="http://schemas.microsoft.com/office/powerpoint/2010/main" val="2795596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3.2. Aufnahme der Vorstellungen im Christentum</a:t>
            </a:r>
            <a:endParaRPr lang="de-D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normAutofit fontScale="92500" lnSpcReduction="20000"/>
          </a:bodyPr>
          <a:lstStyle/>
          <a:p>
            <a:r>
              <a:rPr lang="de-DE" b="1" dirty="0" smtClean="0"/>
              <a:t>Christenverfolgung (ab 2. Jh.)</a:t>
            </a:r>
            <a:r>
              <a:rPr lang="de-DE" dirty="0" smtClean="0"/>
              <a:t>: Ort der Hoffnung auf besseres Leben nach irdischen Qualen</a:t>
            </a:r>
          </a:p>
          <a:p>
            <a:r>
              <a:rPr lang="de-DE" dirty="0" smtClean="0"/>
              <a:t>Etablierung der </a:t>
            </a:r>
            <a:r>
              <a:rPr lang="de-DE" b="1" dirty="0" smtClean="0"/>
              <a:t>Staatskirche (ab 4. Jh.):</a:t>
            </a:r>
            <a:r>
              <a:rPr lang="de-DE" dirty="0" smtClean="0"/>
              <a:t> Aufkommen von theologischen Lehren, z.B.: </a:t>
            </a:r>
          </a:p>
          <a:p>
            <a:pPr lvl="1"/>
            <a:r>
              <a:rPr lang="de-DE" dirty="0" smtClean="0"/>
              <a:t>Sündenlehre: Paradies als örtliche Belohnung nach tadellosem Leben im Sinne von kirchlichen Richtlinien (menschlicher Umgang auch heute noch)</a:t>
            </a:r>
          </a:p>
          <a:p>
            <a:pPr lvl="1"/>
            <a:r>
              <a:rPr lang="de-DE" dirty="0" smtClean="0"/>
              <a:t>Erbsündenlehre: Ungehorsam gegenüber Gott im Paradies vererbt sich im Menschen, der Mensch sei deshalb per se böse: er muss das Böse durch Werke ableisten und sich dem Richtergott stellen</a:t>
            </a:r>
          </a:p>
          <a:p>
            <a:pPr lvl="1">
              <a:buNone/>
            </a:pPr>
            <a:r>
              <a:rPr lang="de-DE" dirty="0" smtClean="0"/>
              <a:t>-&gt; negatives Menschenbild, negatives Gottesbild</a:t>
            </a:r>
          </a:p>
        </p:txBody>
      </p:sp>
    </p:spTree>
    <p:extLst>
      <p:ext uri="{BB962C8B-B14F-4D97-AF65-F5344CB8AC3E}">
        <p14:creationId xmlns:p14="http://schemas.microsoft.com/office/powerpoint/2010/main" val="2292033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3.2. Aufnahme der Vorstellungen im Christentum</a:t>
            </a:r>
            <a:endParaRPr lang="de-D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normAutofit/>
          </a:bodyPr>
          <a:lstStyle/>
          <a:p>
            <a:pPr>
              <a:buFontTx/>
              <a:buChar char="-"/>
            </a:pPr>
            <a:r>
              <a:rPr lang="de-DE" b="1" dirty="0" smtClean="0"/>
              <a:t>Reformation</a:t>
            </a:r>
            <a:r>
              <a:rPr lang="de-DE" dirty="0" smtClean="0"/>
              <a:t>: Rückbesinnung auf die Gnade Gottes, Jesu Tod und Auferstehung als das Ableisten des Bösen im Menschen, der Mensch braucht selbst keine Werke zu tun -&gt; Paradiesvorstellung kann vom Menschen wieder erreicht werden</a:t>
            </a:r>
          </a:p>
          <a:p>
            <a:pPr>
              <a:buFontTx/>
              <a:buChar char="-"/>
            </a:pPr>
            <a:r>
              <a:rPr lang="de-DE" dirty="0" smtClean="0"/>
              <a:t>Luther löst sich nicht von Erbsündenlehre</a:t>
            </a:r>
          </a:p>
          <a:p>
            <a:pPr>
              <a:buNone/>
            </a:pPr>
            <a:r>
              <a:rPr lang="de-DE" dirty="0" smtClean="0"/>
              <a:t>-&gt; negatives Menschenbild, positives Gottesbild</a:t>
            </a:r>
            <a:endParaRPr lang="de-DE" dirty="0"/>
          </a:p>
        </p:txBody>
      </p:sp>
    </p:spTree>
    <p:extLst>
      <p:ext uri="{BB962C8B-B14F-4D97-AF65-F5344CB8AC3E}">
        <p14:creationId xmlns:p14="http://schemas.microsoft.com/office/powerpoint/2010/main" val="3849608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3.2. Aufnahme der Vorstellungen im Christentum</a:t>
            </a:r>
            <a:endParaRPr lang="de-D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normAutofit fontScale="85000" lnSpcReduction="20000"/>
          </a:bodyPr>
          <a:lstStyle/>
          <a:p>
            <a:pPr>
              <a:buNone/>
            </a:pPr>
            <a:r>
              <a:rPr lang="de-DE" b="1" dirty="0" smtClean="0"/>
              <a:t>Heutige teilweise christliche Vorstellungen </a:t>
            </a:r>
            <a:r>
              <a:rPr lang="de-DE" dirty="0" smtClean="0"/>
              <a:t>beeinflusst durch die Epoche der Aufklärung: </a:t>
            </a:r>
          </a:p>
          <a:p>
            <a:pPr>
              <a:buFontTx/>
              <a:buChar char="-"/>
            </a:pPr>
            <a:r>
              <a:rPr lang="de-DE" dirty="0" smtClean="0"/>
              <a:t>frei lebender, verantwortungsbewusster und rational denkender Mensch</a:t>
            </a:r>
          </a:p>
          <a:p>
            <a:pPr>
              <a:buFontTx/>
              <a:buChar char="-"/>
            </a:pPr>
            <a:r>
              <a:rPr lang="de-DE" dirty="0" smtClean="0"/>
              <a:t>eigene Gestaltung des Paradieses als Einstellung und Handlung im Leben nach dem Vorbild Jesu</a:t>
            </a:r>
          </a:p>
          <a:p>
            <a:pPr>
              <a:buFontTx/>
              <a:buChar char="-"/>
            </a:pPr>
            <a:r>
              <a:rPr lang="de-DE" dirty="0" smtClean="0"/>
              <a:t>Glaube an ein Weiterleben nach dem Tod in Vollkommenheit ohne konkrete Vorstellungen (Reich Gottes)</a:t>
            </a:r>
          </a:p>
          <a:p>
            <a:pPr>
              <a:buFontTx/>
              <a:buChar char="-"/>
            </a:pPr>
            <a:r>
              <a:rPr lang="de-DE" dirty="0" smtClean="0"/>
              <a:t>Rückbesinnung auf das Neue Testament</a:t>
            </a:r>
          </a:p>
          <a:p>
            <a:pPr>
              <a:buNone/>
            </a:pPr>
            <a:r>
              <a:rPr lang="de-DE" dirty="0" smtClean="0"/>
              <a:t>-&gt; positives Menschenbild, positives Gottesbild</a:t>
            </a:r>
          </a:p>
          <a:p>
            <a:pPr>
              <a:buNone/>
            </a:pPr>
            <a:endParaRPr lang="de-DE" dirty="0"/>
          </a:p>
        </p:txBody>
      </p:sp>
    </p:spTree>
    <p:extLst>
      <p:ext uri="{BB962C8B-B14F-4D97-AF65-F5344CB8AC3E}">
        <p14:creationId xmlns:p14="http://schemas.microsoft.com/office/powerpoint/2010/main" val="3223873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3.2. Aufnahme der Vorstellungen im Christentum</a:t>
            </a:r>
            <a:endParaRPr lang="de-D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normAutofit fontScale="85000" lnSpcReduction="20000"/>
          </a:bodyPr>
          <a:lstStyle/>
          <a:p>
            <a:pPr>
              <a:buNone/>
            </a:pPr>
            <a:r>
              <a:rPr lang="de-DE" dirty="0" smtClean="0"/>
              <a:t>Weitere Vorstellungen von </a:t>
            </a:r>
            <a:r>
              <a:rPr lang="de-DE" b="1" dirty="0" smtClean="0"/>
              <a:t>Abspaltungen der protestantischen Kirche:</a:t>
            </a:r>
          </a:p>
          <a:p>
            <a:pPr>
              <a:buNone/>
            </a:pPr>
            <a:r>
              <a:rPr lang="de-DE" dirty="0" smtClean="0"/>
              <a:t>-   Fundamentalisten: Sündenlehre, der Mensch von Grund auf böse, Errettung nur durch Jesus Christus</a:t>
            </a:r>
          </a:p>
          <a:p>
            <a:pPr>
              <a:buFontTx/>
              <a:buChar char="-"/>
            </a:pPr>
            <a:r>
              <a:rPr lang="de-DE" dirty="0" smtClean="0"/>
              <a:t>Zeugen Jehovas: Paradies als 1000jähriges Reich wie vor dem „Sündenfall“, Eintritt ins Paradies nur  für 144000 Gläubige (inzwischen Zahl erreicht), wörtliche Vorstellung aus der Apokalypse des Johannes (NT)</a:t>
            </a:r>
          </a:p>
          <a:p>
            <a:pPr>
              <a:buFontTx/>
              <a:buChar char="-"/>
            </a:pPr>
            <a:r>
              <a:rPr lang="de-DE" dirty="0" smtClean="0"/>
              <a:t>Mormonen: Paradies in Jackson County/Missouri -&gt; Gegend, in der die Gemeinschaft der Mormonen gegründet wurde</a:t>
            </a:r>
          </a:p>
          <a:p>
            <a:pPr>
              <a:buNone/>
            </a:pPr>
            <a:r>
              <a:rPr lang="de-DE" dirty="0" smtClean="0"/>
              <a:t>-&gt; negatives Menschenbild, unterschiedliches Gottesbild</a:t>
            </a:r>
            <a:endParaRPr lang="de-DE" dirty="0"/>
          </a:p>
        </p:txBody>
      </p:sp>
    </p:spTree>
    <p:extLst>
      <p:ext uri="{BB962C8B-B14F-4D97-AF65-F5344CB8AC3E}">
        <p14:creationId xmlns:p14="http://schemas.microsoft.com/office/powerpoint/2010/main" val="3719916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3.3. Aufnahme der Vorstellungen im Islam</a:t>
            </a:r>
            <a:endParaRPr lang="de-D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normAutofit lnSpcReduction="10000"/>
          </a:bodyPr>
          <a:lstStyle/>
          <a:p>
            <a:pPr>
              <a:buNone/>
            </a:pPr>
            <a:r>
              <a:rPr lang="de-DE" dirty="0" smtClean="0"/>
              <a:t>Paradies als konkreter Ort: oasenartig, exotische Früchte, Bäche, weiche und bequeme Kissen, Jungfrauen</a:t>
            </a:r>
          </a:p>
          <a:p>
            <a:pPr>
              <a:buNone/>
            </a:pPr>
            <a:r>
              <a:rPr lang="de-DE" dirty="0" smtClean="0"/>
              <a:t>Vertreibung aus dem Paradies kein Sündenfall sondern Möglichkeit des Neubeginns</a:t>
            </a:r>
          </a:p>
          <a:p>
            <a:pPr>
              <a:buNone/>
            </a:pPr>
            <a:endParaRPr lang="de-DE" dirty="0" smtClean="0"/>
          </a:p>
          <a:p>
            <a:pPr>
              <a:buNone/>
            </a:pPr>
            <a:r>
              <a:rPr lang="de-DE" dirty="0" smtClean="0"/>
              <a:t>-&gt; Koran: Entwicklung: von positivem Menschen- und Gottesbild zu negativen Menschen- und unterschiedlichem Gottesbild (Paulus)</a:t>
            </a:r>
            <a:endParaRPr lang="de-DE" dirty="0"/>
          </a:p>
        </p:txBody>
      </p:sp>
    </p:spTree>
    <p:extLst>
      <p:ext uri="{BB962C8B-B14F-4D97-AF65-F5344CB8AC3E}">
        <p14:creationId xmlns:p14="http://schemas.microsoft.com/office/powerpoint/2010/main" val="8552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descr="Kreuzzüge.jpg"/>
          <p:cNvPicPr>
            <a:picLocks noChangeAspect="1"/>
          </p:cNvPicPr>
          <p:nvPr/>
        </p:nvPicPr>
        <p:blipFill>
          <a:blip r:embed="rId2" cstate="print">
            <a:duotone>
              <a:schemeClr val="accent3">
                <a:shade val="45000"/>
                <a:satMod val="135000"/>
              </a:schemeClr>
              <a:prstClr val="white"/>
            </a:duotone>
          </a:blip>
          <a:srcRect b="3510"/>
          <a:stretch>
            <a:fillRect/>
          </a:stretch>
        </p:blipFill>
        <p:spPr>
          <a:xfrm>
            <a:off x="2411760" y="1556792"/>
            <a:ext cx="4541046" cy="3852000"/>
          </a:xfrm>
          <a:prstGeom prst="rect">
            <a:avLst/>
          </a:prstGeom>
          <a:ln>
            <a:noFill/>
          </a:ln>
          <a:effectLst>
            <a:softEdge rad="112500"/>
          </a:effectLst>
        </p:spPr>
      </p:pic>
      <p:sp>
        <p:nvSpPr>
          <p:cNvPr id="2" name="Titel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de-DE"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de-DE"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de-DE"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de-DE"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3.1. Missbrauch der Paradiesvorstellungen in Christentum und Islam</a:t>
            </a:r>
            <a:endParaRPr lang="de-DE"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Inhaltsplatzhalter 2"/>
          <p:cNvSpPr>
            <a:spLocks noGrp="1"/>
          </p:cNvSpPr>
          <p:nvPr>
            <p:ph idx="1"/>
          </p:nvPr>
        </p:nvSpPr>
        <p:spPr>
          <a:xfrm>
            <a:off x="755576" y="2564904"/>
            <a:ext cx="8229600" cy="3921299"/>
          </a:xfrm>
        </p:spPr>
        <p:txBody>
          <a:bodyPr>
            <a:normAutofit fontScale="62500" lnSpcReduction="20000"/>
          </a:bodyPr>
          <a:lstStyle/>
          <a:p>
            <a:pPr>
              <a:buNone/>
            </a:pPr>
            <a:endParaRPr lang="de-DE" dirty="0" smtClean="0"/>
          </a:p>
          <a:p>
            <a:pPr>
              <a:buNone/>
            </a:pPr>
            <a:r>
              <a:rPr lang="de-DE" b="1" dirty="0" smtClean="0"/>
              <a:t>Christentum: </a:t>
            </a:r>
          </a:p>
          <a:p>
            <a:pPr>
              <a:buFontTx/>
              <a:buChar char="-"/>
            </a:pPr>
            <a:r>
              <a:rPr lang="de-DE" dirty="0" smtClean="0"/>
              <a:t>Paradies als Belohnung nach einem Leben, das kirchlichen Vorstellungen entspricht, jahrhundertelange Verwehrung der Bildung (Lesen und Schreiben) zur Verhinderung des individuellen Denkens und Hinterfragens, Folgen: Kreuzzüge, Ablasshandel, Ketzerverfolgung, Hexenverfolgung, Festigung männlicher Dominanz</a:t>
            </a:r>
          </a:p>
          <a:p>
            <a:pPr>
              <a:buFontTx/>
              <a:buChar char="-"/>
            </a:pPr>
            <a:endParaRPr lang="de-DE" dirty="0" smtClean="0"/>
          </a:p>
          <a:p>
            <a:pPr>
              <a:buFontTx/>
              <a:buChar char="-"/>
            </a:pPr>
            <a:r>
              <a:rPr lang="de-DE" dirty="0" smtClean="0"/>
              <a:t>Nach Reformation und Aufklärung Rückgang des kirchlichen Missbrauchs</a:t>
            </a:r>
          </a:p>
          <a:p>
            <a:pPr>
              <a:buFontTx/>
              <a:buChar char="-"/>
            </a:pPr>
            <a:endParaRPr lang="de-DE" dirty="0" smtClean="0"/>
          </a:p>
          <a:p>
            <a:pPr>
              <a:buFontTx/>
              <a:buChar char="-"/>
            </a:pPr>
            <a:r>
              <a:rPr lang="de-DE" dirty="0" smtClean="0"/>
              <a:t>Immer noch geistige Manipulation in fundamentalistischen Kreisen, Denken und Hinterfragen unerwünscht</a:t>
            </a:r>
            <a:endParaRPr lang="de-DE" dirty="0"/>
          </a:p>
        </p:txBody>
      </p:sp>
    </p:spTree>
    <p:extLst>
      <p:ext uri="{BB962C8B-B14F-4D97-AF65-F5344CB8AC3E}">
        <p14:creationId xmlns:p14="http://schemas.microsoft.com/office/powerpoint/2010/main" val="2181982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descr="Gotteskrieger.jpg"/>
          <p:cNvPicPr>
            <a:picLocks noChangeAspect="1"/>
          </p:cNvPicPr>
          <p:nvPr/>
        </p:nvPicPr>
        <p:blipFill>
          <a:blip r:embed="rId2" cstate="print">
            <a:duotone>
              <a:schemeClr val="accent3">
                <a:shade val="45000"/>
                <a:satMod val="135000"/>
              </a:schemeClr>
              <a:prstClr val="white"/>
            </a:duotone>
            <a:lum bright="20000"/>
          </a:blip>
          <a:stretch>
            <a:fillRect/>
          </a:stretch>
        </p:blipFill>
        <p:spPr>
          <a:xfrm>
            <a:off x="67793" y="1196752"/>
            <a:ext cx="9076207" cy="4644000"/>
          </a:xfrm>
          <a:prstGeom prst="rect">
            <a:avLst/>
          </a:prstGeom>
          <a:ln>
            <a:noFill/>
          </a:ln>
          <a:effectLst>
            <a:softEdge rad="112500"/>
          </a:effectLst>
        </p:spPr>
      </p:pic>
      <p:sp>
        <p:nvSpPr>
          <p:cNvPr id="2" name="Titel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de-DE"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de-DE"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3.2. Missbrauch der Paradiesvorstellungen in Christentum in Islam</a:t>
            </a:r>
            <a:endParaRPr lang="de-DE"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Inhaltsplatzhalter 2"/>
          <p:cNvSpPr>
            <a:spLocks noGrp="1"/>
          </p:cNvSpPr>
          <p:nvPr>
            <p:ph idx="1"/>
          </p:nvPr>
        </p:nvSpPr>
        <p:spPr>
          <a:xfrm>
            <a:off x="457200" y="1600200"/>
            <a:ext cx="8229600" cy="5141168"/>
          </a:xfrm>
        </p:spPr>
        <p:txBody>
          <a:bodyPr>
            <a:normAutofit fontScale="92500" lnSpcReduction="20000"/>
          </a:bodyPr>
          <a:lstStyle/>
          <a:p>
            <a:pPr>
              <a:buNone/>
            </a:pPr>
            <a:endParaRPr lang="de-DE" b="1" dirty="0" smtClean="0"/>
          </a:p>
          <a:p>
            <a:pPr>
              <a:buNone/>
            </a:pPr>
            <a:r>
              <a:rPr lang="de-DE" b="1" dirty="0" smtClean="0"/>
              <a:t>Islam:</a:t>
            </a:r>
          </a:p>
          <a:p>
            <a:pPr>
              <a:buFontTx/>
              <a:buChar char="-"/>
            </a:pPr>
            <a:r>
              <a:rPr lang="de-DE" dirty="0" smtClean="0"/>
              <a:t>Paradiesvorstellungen als Versprechen für terroristische Aktionen (Instrumentalisierung von perspektivlosen, ungebildeten v.a. Jugendlichen) -&gt; vergleichbar mit Kreuzzugsbewegung</a:t>
            </a:r>
          </a:p>
          <a:p>
            <a:pPr>
              <a:buFontTx/>
              <a:buChar char="-"/>
            </a:pPr>
            <a:endParaRPr lang="de-DE" dirty="0" smtClean="0"/>
          </a:p>
          <a:p>
            <a:pPr>
              <a:buFontTx/>
              <a:buChar char="-"/>
            </a:pPr>
            <a:r>
              <a:rPr lang="de-DE" dirty="0" smtClean="0"/>
              <a:t>mediale Dominanz islamistischer/terroristischer Handlungen</a:t>
            </a:r>
          </a:p>
          <a:p>
            <a:pPr>
              <a:buFontTx/>
              <a:buChar char="-"/>
            </a:pPr>
            <a:endParaRPr lang="de-DE" dirty="0" smtClean="0"/>
          </a:p>
          <a:p>
            <a:pPr>
              <a:buFontTx/>
              <a:buChar char="-"/>
            </a:pPr>
            <a:r>
              <a:rPr lang="de-DE" dirty="0" smtClean="0"/>
              <a:t>scheinbare Verdrängung liberaler muslimischer Theologien und Lebensweisen</a:t>
            </a:r>
            <a:endParaRPr lang="de-DE" dirty="0"/>
          </a:p>
        </p:txBody>
      </p:sp>
    </p:spTree>
    <p:extLst>
      <p:ext uri="{BB962C8B-B14F-4D97-AF65-F5344CB8AC3E}">
        <p14:creationId xmlns:p14="http://schemas.microsoft.com/office/powerpoint/2010/main" val="2507432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descr="karl-marx1.jpg"/>
          <p:cNvPicPr>
            <a:picLocks noChangeAspect="1"/>
          </p:cNvPicPr>
          <p:nvPr/>
        </p:nvPicPr>
        <p:blipFill>
          <a:blip r:embed="rId2" cstate="print">
            <a:duotone>
              <a:schemeClr val="accent3">
                <a:shade val="45000"/>
                <a:satMod val="135000"/>
              </a:schemeClr>
              <a:prstClr val="white"/>
            </a:duotone>
            <a:lum bright="20000" contrast="-10000"/>
          </a:blip>
          <a:stretch>
            <a:fillRect/>
          </a:stretch>
        </p:blipFill>
        <p:spPr>
          <a:xfrm>
            <a:off x="1259632" y="0"/>
            <a:ext cx="6732000" cy="6732000"/>
          </a:xfrm>
          <a:prstGeom prst="rect">
            <a:avLst/>
          </a:prstGeom>
          <a:ln>
            <a:noFill/>
          </a:ln>
          <a:effectLst>
            <a:softEdge rad="112500"/>
          </a:effectLst>
        </p:spPr>
      </p:pic>
      <p:sp>
        <p:nvSpPr>
          <p:cNvPr id="2" name="Titel 1"/>
          <p:cNvSpPr>
            <a:spLocks noGrp="1"/>
          </p:cNvSpPr>
          <p:nvPr>
            <p:ph type="title"/>
          </p:nvPr>
        </p:nvSpPr>
        <p:spPr/>
        <p:txBody>
          <a:bodyPr>
            <a:normAutofit fontScale="90000"/>
          </a:bodyPr>
          <a:lstStyle/>
          <a:p>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3.3. Kritische Stimmen: </a:t>
            </a:r>
            <a:b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Beispiel Karl Marx</a:t>
            </a:r>
            <a:endParaRPr lang="de-D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normAutofit fontScale="85000" lnSpcReduction="20000"/>
          </a:bodyPr>
          <a:lstStyle/>
          <a:p>
            <a:pPr>
              <a:buFontTx/>
              <a:buChar char="-"/>
            </a:pPr>
            <a:r>
              <a:rPr lang="de-DE" dirty="0" smtClean="0"/>
              <a:t>Mitte 19. Jahrhundert, Deutsche Länder und England</a:t>
            </a:r>
          </a:p>
          <a:p>
            <a:pPr>
              <a:buFontTx/>
              <a:buChar char="-"/>
            </a:pPr>
            <a:r>
              <a:rPr lang="de-DE" dirty="0" smtClean="0"/>
              <a:t>Zeitalter der Industriellen Revolution und sozialen Frage</a:t>
            </a:r>
          </a:p>
          <a:p>
            <a:pPr>
              <a:buFontTx/>
              <a:buChar char="-"/>
            </a:pPr>
            <a:r>
              <a:rPr lang="de-DE" dirty="0" smtClean="0"/>
              <a:t>These: </a:t>
            </a:r>
            <a:r>
              <a:rPr lang="de-DE" b="1" dirty="0" smtClean="0"/>
              <a:t>„Religion – Opium des Volkes“ </a:t>
            </a:r>
            <a:r>
              <a:rPr lang="de-DE" dirty="0" smtClean="0"/>
              <a:t>(Opium als beruhigende Droge, von Arbeitern häufig konsumiert)</a:t>
            </a:r>
          </a:p>
          <a:p>
            <a:pPr>
              <a:buFontTx/>
              <a:buChar char="-"/>
            </a:pPr>
            <a:r>
              <a:rPr lang="de-DE" dirty="0" smtClean="0"/>
              <a:t>Begründung: Vertröstung und Ruhigstellen der Arbeiter auf das Paradies nach dem Tod, </a:t>
            </a:r>
            <a:r>
              <a:rPr lang="de-DE" b="1" dirty="0" smtClean="0"/>
              <a:t>Festigung unterdrückender politischer, sozialer und wirtschaftlicher Verhältnisse</a:t>
            </a:r>
          </a:p>
          <a:p>
            <a:pPr>
              <a:buNone/>
            </a:pPr>
            <a:r>
              <a:rPr lang="de-DE" dirty="0" smtClean="0"/>
              <a:t>-&gt; Kritik global und interreligiös nach wie vor aktuell, auch wenn dabei der ursprüngliche jesuanische und mohammedanische Gedanke nicht berücksichtigt wird</a:t>
            </a:r>
            <a:endParaRPr lang="de-DE" dirty="0"/>
          </a:p>
        </p:txBody>
      </p:sp>
    </p:spTree>
    <p:extLst>
      <p:ext uri="{BB962C8B-B14F-4D97-AF65-F5344CB8AC3E}">
        <p14:creationId xmlns:p14="http://schemas.microsoft.com/office/powerpoint/2010/main" val="167827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de-DE"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de-DE"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de-DE" sz="5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Gliederung - Schwerpunkte</a:t>
            </a:r>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de-DE"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Inhaltsplatzhalter 2"/>
          <p:cNvSpPr>
            <a:spLocks noGrp="1"/>
          </p:cNvSpPr>
          <p:nvPr>
            <p:ph idx="1"/>
          </p:nvPr>
        </p:nvSpPr>
        <p:spPr/>
        <p:txBody>
          <a:bodyPr/>
          <a:lstStyle/>
          <a:p>
            <a:r>
              <a:rPr lang="de-DE" dirty="0" smtClean="0"/>
              <a:t>gängige Definitionen</a:t>
            </a:r>
          </a:p>
          <a:p>
            <a:r>
              <a:rPr lang="de-DE" dirty="0" smtClean="0"/>
              <a:t>regionale und zeitliche Herkunft des Begriffs und der Vorstellung „Paradies“</a:t>
            </a:r>
          </a:p>
          <a:p>
            <a:r>
              <a:rPr lang="de-DE" dirty="0" smtClean="0"/>
              <a:t>Aufnahme und Verarbeitung des Begriffs „Paradies“ in den großen Religionen</a:t>
            </a:r>
          </a:p>
          <a:p>
            <a:r>
              <a:rPr lang="de-DE" dirty="0" smtClean="0"/>
              <a:t>Missbrauch von Paradiesvorstellungen und Kritik am Bsp. Karl Marx</a:t>
            </a:r>
          </a:p>
          <a:p>
            <a:r>
              <a:rPr lang="de-DE" dirty="0" smtClean="0"/>
              <a:t>Zwischenfazit</a:t>
            </a:r>
            <a:endParaRPr lang="de-DE" dirty="0"/>
          </a:p>
        </p:txBody>
      </p:sp>
    </p:spTree>
    <p:extLst>
      <p:ext uri="{BB962C8B-B14F-4D97-AF65-F5344CB8AC3E}">
        <p14:creationId xmlns:p14="http://schemas.microsoft.com/office/powerpoint/2010/main" val="1306474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Zwischenergebnis</a:t>
            </a:r>
            <a:endParaRPr lang="de-D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normAutofit fontScale="77500" lnSpcReduction="20000"/>
          </a:bodyPr>
          <a:lstStyle/>
          <a:p>
            <a:pPr>
              <a:buNone/>
            </a:pPr>
            <a:r>
              <a:rPr lang="de-DE" dirty="0" smtClean="0"/>
              <a:t>Paradiesvorstellungen innerhalb der Religionen abhängig bzw. geprägt von:</a:t>
            </a:r>
          </a:p>
          <a:p>
            <a:pPr>
              <a:buNone/>
            </a:pPr>
            <a:endParaRPr lang="de-DE" dirty="0" smtClean="0"/>
          </a:p>
          <a:p>
            <a:pPr>
              <a:buFontTx/>
              <a:buChar char="-"/>
            </a:pPr>
            <a:r>
              <a:rPr lang="de-DE" dirty="0" smtClean="0"/>
              <a:t>…Kultur, in der sich Religion auslebt </a:t>
            </a:r>
          </a:p>
          <a:p>
            <a:pPr>
              <a:buFontTx/>
              <a:buChar char="-"/>
            </a:pPr>
            <a:r>
              <a:rPr lang="de-DE" dirty="0" smtClean="0"/>
              <a:t>…sozialer und politischer Situation unterschiedlicher Kulturen</a:t>
            </a:r>
          </a:p>
          <a:p>
            <a:pPr>
              <a:buFontTx/>
              <a:buChar char="-"/>
            </a:pPr>
            <a:r>
              <a:rPr lang="de-DE" dirty="0" smtClean="0"/>
              <a:t>…historischen Zusammenhängen</a:t>
            </a:r>
          </a:p>
          <a:p>
            <a:pPr>
              <a:buFontTx/>
              <a:buChar char="-"/>
            </a:pPr>
            <a:r>
              <a:rPr lang="de-DE" dirty="0" smtClean="0"/>
              <a:t> … je ausgeprägter religiöse Institution &gt; je klarer institutionelle Hierarchie &gt; je größer Machtbereiche &gt; desto negativer das Menschen- und Gottesbild &gt; desto größer der Missbrauch von Paradiesvorstellungen</a:t>
            </a:r>
          </a:p>
          <a:p>
            <a:pPr>
              <a:buFontTx/>
              <a:buChar char="-"/>
            </a:pPr>
            <a:r>
              <a:rPr lang="de-DE" dirty="0" smtClean="0"/>
              <a:t>… Flucht- oder Hoffnungsgedanken (Gedicht)</a:t>
            </a:r>
            <a:endParaRPr lang="de-DE" dirty="0"/>
          </a:p>
        </p:txBody>
      </p:sp>
    </p:spTree>
    <p:extLst>
      <p:ext uri="{BB962C8B-B14F-4D97-AF65-F5344CB8AC3E}">
        <p14:creationId xmlns:p14="http://schemas.microsoft.com/office/powerpoint/2010/main" val="771347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836713"/>
            <a:ext cx="7772400" cy="1800199"/>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de-DE" sz="5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Sehnsucht nach dem Anderswo</a:t>
            </a:r>
            <a:r>
              <a:rPr lang="de-DE"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de-DE"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de-DE"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Untertitel 2"/>
          <p:cNvSpPr>
            <a:spLocks noGrp="1"/>
          </p:cNvSpPr>
          <p:nvPr>
            <p:ph type="subTitle" idx="1"/>
          </p:nvPr>
        </p:nvSpPr>
        <p:spPr>
          <a:xfrm>
            <a:off x="1371600" y="2420888"/>
            <a:ext cx="6400800" cy="3672408"/>
          </a:xfrm>
        </p:spPr>
        <p:txBody>
          <a:bodyPr>
            <a:normAutofit lnSpcReduction="10000"/>
          </a:bodyPr>
          <a:lstStyle/>
          <a:p>
            <a:r>
              <a:rPr lang="de-DE" sz="1800" b="1" dirty="0" smtClean="0"/>
              <a:t>Drinnen duften die Äpfel im Spind,</a:t>
            </a:r>
          </a:p>
          <a:p>
            <a:r>
              <a:rPr lang="de-DE" sz="1800" b="1" dirty="0" smtClean="0"/>
              <a:t>Prasselt der Kessel im Feuer.</a:t>
            </a:r>
          </a:p>
          <a:p>
            <a:r>
              <a:rPr lang="de-DE" sz="1800" b="1" dirty="0" smtClean="0"/>
              <a:t>Doch draußen pfeift Vagabundenwind</a:t>
            </a:r>
          </a:p>
          <a:p>
            <a:r>
              <a:rPr lang="de-DE" sz="1800" b="1" dirty="0" smtClean="0"/>
              <a:t>Und singt das Abenteuer!</a:t>
            </a:r>
          </a:p>
          <a:p>
            <a:endParaRPr lang="de-DE" sz="1800" b="1" dirty="0" smtClean="0"/>
          </a:p>
          <a:p>
            <a:r>
              <a:rPr lang="de-DE" sz="1800" b="1" dirty="0" smtClean="0"/>
              <a:t>Der Sehnsucht nach dem Anderswo</a:t>
            </a:r>
          </a:p>
          <a:p>
            <a:r>
              <a:rPr lang="de-DE" sz="1800" b="1" dirty="0" smtClean="0"/>
              <a:t>Kannst du wohl nie entrinnen:</a:t>
            </a:r>
          </a:p>
          <a:p>
            <a:r>
              <a:rPr lang="de-DE" sz="1800" b="1" dirty="0" smtClean="0"/>
              <a:t>Nach drinnen, wenn du draußen bist,</a:t>
            </a:r>
          </a:p>
          <a:p>
            <a:r>
              <a:rPr lang="de-DE" sz="1800" b="1" dirty="0" smtClean="0"/>
              <a:t>Nach draußen bist du drinnen. </a:t>
            </a:r>
          </a:p>
          <a:p>
            <a:r>
              <a:rPr lang="de-DE" sz="1800" b="1" dirty="0" smtClean="0"/>
              <a:t>(Mascha </a:t>
            </a:r>
            <a:r>
              <a:rPr lang="de-DE" sz="1800" b="1" dirty="0" err="1" smtClean="0"/>
              <a:t>Kóleko</a:t>
            </a:r>
            <a:r>
              <a:rPr lang="de-DE" sz="1800" b="1" dirty="0" smtClean="0"/>
              <a:t>)</a:t>
            </a:r>
          </a:p>
          <a:p>
            <a:endParaRPr lang="de-DE" sz="1800" b="1" dirty="0"/>
          </a:p>
          <a:p>
            <a:r>
              <a:rPr lang="de-DE" sz="1800" b="1" dirty="0" smtClean="0"/>
              <a:t>-&gt; ein Moment zum Nachdenken….</a:t>
            </a:r>
            <a:endParaRPr lang="de-DE" sz="1800" b="1" dirty="0"/>
          </a:p>
          <a:p>
            <a:endParaRPr lang="de-DE" sz="1400" dirty="0" smtClean="0"/>
          </a:p>
        </p:txBody>
      </p:sp>
    </p:spTree>
    <p:extLst>
      <p:ext uri="{BB962C8B-B14F-4D97-AF65-F5344CB8AC3E}">
        <p14:creationId xmlns:p14="http://schemas.microsoft.com/office/powerpoint/2010/main" val="4016321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38000" b="-38000"/>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563888" y="5085184"/>
            <a:ext cx="4960640" cy="1152128"/>
          </a:xfrm>
        </p:spPr>
        <p:txBody>
          <a:bodyPr>
            <a:noAutofit/>
          </a:bodyPr>
          <a:lstStyle/>
          <a:p>
            <a:r>
              <a:rPr lang="de-DE" sz="2400" dirty="0" smtClean="0">
                <a:solidFill>
                  <a:schemeClr val="tx2">
                    <a:lumMod val="75000"/>
                  </a:schemeClr>
                </a:solidFill>
              </a:rPr>
              <a:t>Die Erzählung vom Paradies </a:t>
            </a:r>
          </a:p>
          <a:p>
            <a:r>
              <a:rPr lang="de-DE" sz="2400" dirty="0" smtClean="0">
                <a:solidFill>
                  <a:schemeClr val="tx2">
                    <a:lumMod val="75000"/>
                  </a:schemeClr>
                </a:solidFill>
              </a:rPr>
              <a:t>feministisch gelesen</a:t>
            </a:r>
            <a:endParaRPr lang="de-DE" sz="2400" dirty="0">
              <a:solidFill>
                <a:schemeClr val="tx2">
                  <a:lumMod val="75000"/>
                </a:schemeClr>
              </a:solidFill>
            </a:endParaRPr>
          </a:p>
        </p:txBody>
      </p:sp>
      <p:sp>
        <p:nvSpPr>
          <p:cNvPr id="4" name="Rechteck 3"/>
          <p:cNvSpPr/>
          <p:nvPr/>
        </p:nvSpPr>
        <p:spPr>
          <a:xfrm>
            <a:off x="755576" y="476672"/>
            <a:ext cx="8149218" cy="175432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de-DE" sz="5400" b="1" cap="none" spc="150" dirty="0" smtClean="0">
                <a:ln w="11430"/>
                <a:solidFill>
                  <a:schemeClr val="accent4">
                    <a:lumMod val="50000"/>
                  </a:schemeClr>
                </a:solidFill>
                <a:effectLst>
                  <a:outerShdw blurRad="50800" dist="38100" dir="18900000" algn="bl" rotWithShape="0">
                    <a:prstClr val="black">
                      <a:alpha val="40000"/>
                    </a:prstClr>
                  </a:outerShdw>
                </a:effectLst>
              </a:rPr>
              <a:t>Evas Sehnsucht nach dem </a:t>
            </a:r>
          </a:p>
          <a:p>
            <a:pPr algn="ctr"/>
            <a:r>
              <a:rPr lang="de-DE" sz="5400" b="1" cap="none" spc="150" dirty="0" smtClean="0">
                <a:ln w="11430"/>
                <a:solidFill>
                  <a:schemeClr val="accent4">
                    <a:lumMod val="50000"/>
                  </a:schemeClr>
                </a:solidFill>
                <a:effectLst>
                  <a:outerShdw blurRad="50800" dist="38100" dir="18900000" algn="bl" rotWithShape="0">
                    <a:prstClr val="black">
                      <a:alpha val="40000"/>
                    </a:prstClr>
                  </a:outerShdw>
                </a:effectLst>
              </a:rPr>
              <a:t>Anderswo</a:t>
            </a:r>
            <a:endParaRPr lang="de-DE" sz="5400" b="1" cap="none" spc="150" dirty="0">
              <a:ln w="11430"/>
              <a:solidFill>
                <a:schemeClr val="accent4">
                  <a:lumMod val="50000"/>
                </a:schemeClr>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173849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4">
                    <a:lumMod val="50000"/>
                  </a:schemeClr>
                </a:solidFill>
              </a:rPr>
              <a:t>Gliederung</a:t>
            </a:r>
            <a:endParaRPr lang="de-DE" dirty="0">
              <a:solidFill>
                <a:schemeClr val="accent4">
                  <a:lumMod val="50000"/>
                </a:schemeClr>
              </a:solidFill>
            </a:endParaRPr>
          </a:p>
        </p:txBody>
      </p:sp>
      <p:sp>
        <p:nvSpPr>
          <p:cNvPr id="3" name="Inhaltsplatzhalter 2"/>
          <p:cNvSpPr>
            <a:spLocks noGrp="1"/>
          </p:cNvSpPr>
          <p:nvPr>
            <p:ph idx="1"/>
          </p:nvPr>
        </p:nvSpPr>
        <p:spPr/>
        <p:txBody>
          <a:bodyPr/>
          <a:lstStyle/>
          <a:p>
            <a:r>
              <a:rPr lang="de-DE" dirty="0" smtClean="0"/>
              <a:t>Eva heute – weibliche Wesenszüge</a:t>
            </a:r>
          </a:p>
          <a:p>
            <a:r>
              <a:rPr lang="de-DE" dirty="0" smtClean="0"/>
              <a:t>Eva im biblischen Text – Interpretationen einzelner Aspekte</a:t>
            </a:r>
          </a:p>
          <a:p>
            <a:r>
              <a:rPr lang="de-DE" dirty="0" smtClean="0"/>
              <a:t>Die Geschichte der theologischen Diffamierung Evas – und aller Frauen</a:t>
            </a:r>
          </a:p>
          <a:p>
            <a:r>
              <a:rPr lang="de-DE" dirty="0" smtClean="0"/>
              <a:t>Die Illustration dieser Diffamierung – Eva in der Malerei</a:t>
            </a:r>
            <a:endParaRPr lang="de-DE" dirty="0"/>
          </a:p>
        </p:txBody>
      </p:sp>
    </p:spTree>
    <p:extLst>
      <p:ext uri="{BB962C8B-B14F-4D97-AF65-F5344CB8AC3E}">
        <p14:creationId xmlns:p14="http://schemas.microsoft.com/office/powerpoint/2010/main" val="3502291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40768"/>
            <a:ext cx="4286250" cy="2857500"/>
          </a:xfrm>
          <a:prstGeom prst="rect">
            <a:avLst/>
          </a:prstGeom>
        </p:spPr>
      </p:pic>
      <p:sp>
        <p:nvSpPr>
          <p:cNvPr id="6" name="Untertitel 2"/>
          <p:cNvSpPr>
            <a:spLocks noGrp="1"/>
          </p:cNvSpPr>
          <p:nvPr>
            <p:ph type="title"/>
          </p:nvPr>
        </p:nvSpPr>
        <p:spPr>
          <a:xfrm>
            <a:off x="4852264" y="1340768"/>
            <a:ext cx="3320136" cy="1656184"/>
          </a:xfrm>
        </p:spPr>
        <p:txBody>
          <a:bodyPr>
            <a:normAutofit/>
          </a:bodyPr>
          <a:lstStyle/>
          <a:p>
            <a:r>
              <a:rPr lang="de-DE" cap="small" dirty="0" smtClean="0">
                <a:solidFill>
                  <a:schemeClr val="bg2">
                    <a:lumMod val="50000"/>
                  </a:schemeClr>
                </a:solidFill>
                <a:latin typeface="Lucida Bright" panose="02040602050505020304" pitchFamily="18" charset="0"/>
              </a:rPr>
              <a:t>Mein Name ist Eva. </a:t>
            </a:r>
            <a:endParaRPr lang="de-DE" sz="1800" dirty="0">
              <a:solidFill>
                <a:schemeClr val="bg2">
                  <a:lumMod val="50000"/>
                </a:schemeClr>
              </a:solidFill>
              <a:latin typeface="Lucida Bright" panose="02040602050505020304" pitchFamily="18" charset="0"/>
            </a:endParaRPr>
          </a:p>
        </p:txBody>
      </p:sp>
      <p:pic>
        <p:nvPicPr>
          <p:cNvPr id="8" name="Picture 2" descr="Eva Longoria macht Werbung für die Eissorte &quot;Temptations&quot;.   (Foto: Unile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996952"/>
            <a:ext cx="2957513" cy="3743325"/>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
        <p:nvSpPr>
          <p:cNvPr id="3" name="Textfeld 2"/>
          <p:cNvSpPr txBox="1"/>
          <p:nvPr/>
        </p:nvSpPr>
        <p:spPr>
          <a:xfrm>
            <a:off x="683568" y="4941168"/>
            <a:ext cx="3716545" cy="677108"/>
          </a:xfrm>
          <a:prstGeom prst="rect">
            <a:avLst/>
          </a:prstGeom>
          <a:noFill/>
        </p:spPr>
        <p:txBody>
          <a:bodyPr wrap="square" rtlCol="0">
            <a:spAutoFit/>
          </a:bodyPr>
          <a:lstStyle/>
          <a:p>
            <a:r>
              <a:rPr lang="de-DE" sz="2000" dirty="0">
                <a:solidFill>
                  <a:schemeClr val="bg2">
                    <a:lumMod val="25000"/>
                  </a:schemeClr>
                </a:solidFill>
                <a:latin typeface="Lucida Bright" panose="02040602050505020304" pitchFamily="18" charset="0"/>
              </a:rPr>
              <a:t>Wie könnte ich dieser </a:t>
            </a:r>
            <a:r>
              <a:rPr lang="de-DE" dirty="0">
                <a:solidFill>
                  <a:schemeClr val="bg2">
                    <a:lumMod val="25000"/>
                  </a:schemeClr>
                </a:solidFill>
                <a:latin typeface="Lucida Bright" panose="02040602050505020304" pitchFamily="18" charset="0"/>
              </a:rPr>
              <a:t>Versuchung </a:t>
            </a:r>
            <a:r>
              <a:rPr lang="de-DE" dirty="0" smtClean="0">
                <a:solidFill>
                  <a:schemeClr val="bg2">
                    <a:lumMod val="25000"/>
                  </a:schemeClr>
                </a:solidFill>
                <a:latin typeface="Lucida Bright" panose="02040602050505020304" pitchFamily="18" charset="0"/>
              </a:rPr>
              <a:t>widerstehen?</a:t>
            </a:r>
            <a:endParaRPr lang="de-DE" dirty="0">
              <a:solidFill>
                <a:schemeClr val="bg2">
                  <a:lumMod val="25000"/>
                </a:schemeClr>
              </a:solidFill>
            </a:endParaRPr>
          </a:p>
        </p:txBody>
      </p:sp>
    </p:spTree>
    <p:extLst>
      <p:ext uri="{BB962C8B-B14F-4D97-AF65-F5344CB8AC3E}">
        <p14:creationId xmlns:p14="http://schemas.microsoft.com/office/powerpoint/2010/main" val="2029035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22" y="1772816"/>
            <a:ext cx="3027045" cy="4000500"/>
          </a:xfrm>
          <a:prstGeom prst="rect">
            <a:avLst/>
          </a:prstGeom>
        </p:spPr>
      </p:pic>
      <p:sp>
        <p:nvSpPr>
          <p:cNvPr id="4" name="Textfeld 3"/>
          <p:cNvSpPr txBox="1"/>
          <p:nvPr/>
        </p:nvSpPr>
        <p:spPr>
          <a:xfrm>
            <a:off x="4283968" y="4131568"/>
            <a:ext cx="3672408" cy="646331"/>
          </a:xfrm>
          <a:prstGeom prst="rect">
            <a:avLst/>
          </a:prstGeom>
          <a:noFill/>
        </p:spPr>
        <p:txBody>
          <a:bodyPr wrap="square" rtlCol="0">
            <a:spAutoFit/>
          </a:bodyPr>
          <a:lstStyle/>
          <a:p>
            <a:r>
              <a:rPr lang="de-DE" dirty="0" smtClean="0"/>
              <a:t>Angela Simmons macht Werbung für eine vegetarische Lebensweise.</a:t>
            </a:r>
            <a:endParaRPr lang="de-DE" dirty="0"/>
          </a:p>
        </p:txBody>
      </p:sp>
      <p:sp>
        <p:nvSpPr>
          <p:cNvPr id="5" name="Textfeld 4"/>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bg2">
                    <a:lumMod val="25000"/>
                  </a:schemeClr>
                </a:solidFill>
              </a:rPr>
              <a:t>Evas Sehnsucht nach dem Anderswo</a:t>
            </a:r>
          </a:p>
          <a:p>
            <a:pPr algn="ctr"/>
            <a:r>
              <a:rPr lang="de-DE" dirty="0" smtClean="0">
                <a:solidFill>
                  <a:schemeClr val="bg2">
                    <a:lumMod val="25000"/>
                  </a:schemeClr>
                </a:solidFill>
              </a:rPr>
              <a:t>Die Paradieserzählung feministisch gelesen</a:t>
            </a:r>
            <a:endParaRPr lang="de-DE" dirty="0">
              <a:solidFill>
                <a:schemeClr val="bg2">
                  <a:lumMod val="25000"/>
                </a:schemeClr>
              </a:solidFill>
            </a:endParaRPr>
          </a:p>
        </p:txBody>
      </p:sp>
    </p:spTree>
    <p:extLst>
      <p:ext uri="{BB962C8B-B14F-4D97-AF65-F5344CB8AC3E}">
        <p14:creationId xmlns:p14="http://schemas.microsoft.com/office/powerpoint/2010/main" val="1980902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683568" y="39330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4800" dirty="0" smtClean="0">
                <a:solidFill>
                  <a:srgbClr val="C00000"/>
                </a:solidFill>
              </a:rPr>
              <a:t>Eva lässt sich gern verführen.</a:t>
            </a:r>
            <a:endParaRPr lang="de-DE" sz="4800" dirty="0">
              <a:solidFill>
                <a:srgbClr val="C00000"/>
              </a:solidFill>
            </a:endParaRPr>
          </a:p>
        </p:txBody>
      </p:sp>
      <p:sp>
        <p:nvSpPr>
          <p:cNvPr id="7" name="Titel 1"/>
          <p:cNvSpPr txBox="1">
            <a:spLocks/>
          </p:cNvSpPr>
          <p:nvPr/>
        </p:nvSpPr>
        <p:spPr>
          <a:xfrm>
            <a:off x="467544" y="1772816"/>
            <a:ext cx="583264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4800" dirty="0" smtClean="0">
                <a:solidFill>
                  <a:srgbClr val="C00000"/>
                </a:solidFill>
              </a:rPr>
              <a:t>Eva ist verführerisch.</a:t>
            </a:r>
            <a:endParaRPr lang="de-DE" sz="4800" dirty="0">
              <a:solidFill>
                <a:srgbClr val="C00000"/>
              </a:solidFill>
            </a:endParaRPr>
          </a:p>
        </p:txBody>
      </p:sp>
      <p:sp>
        <p:nvSpPr>
          <p:cNvPr id="4" name="Textfeld 3"/>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bg2">
                    <a:lumMod val="25000"/>
                  </a:schemeClr>
                </a:solidFill>
              </a:rPr>
              <a:t>Evas Sehnsucht nach dem Anderswo</a:t>
            </a:r>
          </a:p>
          <a:p>
            <a:pPr algn="ctr"/>
            <a:r>
              <a:rPr lang="de-DE" dirty="0" smtClean="0">
                <a:solidFill>
                  <a:schemeClr val="bg2">
                    <a:lumMod val="25000"/>
                  </a:schemeClr>
                </a:solidFill>
              </a:rPr>
              <a:t>Die Paradieserzählung feministisch gelesen</a:t>
            </a:r>
            <a:endParaRPr lang="de-DE" dirty="0">
              <a:solidFill>
                <a:schemeClr val="bg2">
                  <a:lumMod val="25000"/>
                </a:schemeClr>
              </a:solidFill>
            </a:endParaRPr>
          </a:p>
        </p:txBody>
      </p:sp>
    </p:spTree>
    <p:extLst>
      <p:ext uri="{BB962C8B-B14F-4D97-AF65-F5344CB8AC3E}">
        <p14:creationId xmlns:p14="http://schemas.microsoft.com/office/powerpoint/2010/main" val="419061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jesus.ch/sites/default/files/media/cache/images/article/6654%5b50-0-200-200%5d-Adam-und-E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562" y="4127521"/>
            <a:ext cx="2814638" cy="2628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Dunkle Moody Porträt einer geheimnisvollen blonden Zauberin hält den Kopf eines Python in der Hand Stockfoto - 128632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124744"/>
            <a:ext cx="2408873" cy="3857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Gorgeous frau holding einen lebendigen roten Apfel  Stockfoto - 61728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908720"/>
            <a:ext cx="3386138"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bg2">
                    <a:lumMod val="25000"/>
                  </a:schemeClr>
                </a:solidFill>
              </a:rPr>
              <a:t>Evas Sehnsucht nach dem Anderswo</a:t>
            </a:r>
          </a:p>
          <a:p>
            <a:pPr algn="ctr"/>
            <a:r>
              <a:rPr lang="de-DE" dirty="0" smtClean="0">
                <a:solidFill>
                  <a:schemeClr val="bg2">
                    <a:lumMod val="25000"/>
                  </a:schemeClr>
                </a:solidFill>
              </a:rPr>
              <a:t>Die Paradieserzählung feministisch gelesen</a:t>
            </a:r>
            <a:endParaRPr lang="de-DE" dirty="0">
              <a:solidFill>
                <a:schemeClr val="bg2">
                  <a:lumMod val="25000"/>
                </a:schemeClr>
              </a:solidFill>
            </a:endParaRPr>
          </a:p>
        </p:txBody>
      </p:sp>
    </p:spTree>
    <p:extLst>
      <p:ext uri="{BB962C8B-B14F-4D97-AF65-F5344CB8AC3E}">
        <p14:creationId xmlns:p14="http://schemas.microsoft.com/office/powerpoint/2010/main" val="1941396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8456" y="1413845"/>
            <a:ext cx="5410944" cy="1143000"/>
          </a:xfrm>
        </p:spPr>
        <p:txBody>
          <a:bodyPr/>
          <a:lstStyle/>
          <a:p>
            <a:r>
              <a:rPr lang="de-DE" dirty="0" smtClean="0">
                <a:solidFill>
                  <a:srgbClr val="C00000"/>
                </a:solidFill>
              </a:rPr>
              <a:t>Eva ist dreist.</a:t>
            </a:r>
            <a:endParaRPr lang="de-DE" dirty="0">
              <a:solidFill>
                <a:srgbClr val="C00000"/>
              </a:solidFill>
            </a:endParaRPr>
          </a:p>
        </p:txBody>
      </p:sp>
      <p:sp>
        <p:nvSpPr>
          <p:cNvPr id="3" name="Titel 1"/>
          <p:cNvSpPr txBox="1">
            <a:spLocks/>
          </p:cNvSpPr>
          <p:nvPr/>
        </p:nvSpPr>
        <p:spPr>
          <a:xfrm>
            <a:off x="3419872" y="3068960"/>
            <a:ext cx="4629054"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solidFill>
                  <a:srgbClr val="C00000"/>
                </a:solidFill>
              </a:rPr>
              <a:t>Eva ist gefährlich.</a:t>
            </a:r>
            <a:endParaRPr lang="de-DE" dirty="0">
              <a:solidFill>
                <a:srgbClr val="C00000"/>
              </a:solidFill>
            </a:endParaRPr>
          </a:p>
        </p:txBody>
      </p:sp>
      <p:sp>
        <p:nvSpPr>
          <p:cNvPr id="4" name="Textfeld 3"/>
          <p:cNvSpPr txBox="1"/>
          <p:nvPr/>
        </p:nvSpPr>
        <p:spPr>
          <a:xfrm>
            <a:off x="575556" y="4509120"/>
            <a:ext cx="6696744" cy="707886"/>
          </a:xfrm>
          <a:prstGeom prst="rect">
            <a:avLst/>
          </a:prstGeom>
          <a:noFill/>
        </p:spPr>
        <p:txBody>
          <a:bodyPr wrap="square" rtlCol="0">
            <a:spAutoFit/>
          </a:bodyPr>
          <a:lstStyle/>
          <a:p>
            <a:r>
              <a:rPr lang="de-DE" sz="4000" dirty="0" smtClean="0">
                <a:solidFill>
                  <a:srgbClr val="C00000"/>
                </a:solidFill>
              </a:rPr>
              <a:t>Eva ist hinterlistig.</a:t>
            </a:r>
            <a:endParaRPr lang="de-DE" sz="4000" dirty="0">
              <a:solidFill>
                <a:srgbClr val="C00000"/>
              </a:solidFill>
            </a:endParaRPr>
          </a:p>
        </p:txBody>
      </p:sp>
      <p:sp>
        <p:nvSpPr>
          <p:cNvPr id="5" name="Textfeld 4"/>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bg2">
                    <a:lumMod val="25000"/>
                  </a:schemeClr>
                </a:solidFill>
              </a:rPr>
              <a:t>Evas Sehnsucht nach dem Anderswo</a:t>
            </a:r>
          </a:p>
          <a:p>
            <a:pPr algn="ctr"/>
            <a:r>
              <a:rPr lang="de-DE" dirty="0" smtClean="0">
                <a:solidFill>
                  <a:schemeClr val="bg2">
                    <a:lumMod val="25000"/>
                  </a:schemeClr>
                </a:solidFill>
              </a:rPr>
              <a:t>Die Paradieserzählung feministisch gelesen</a:t>
            </a:r>
            <a:endParaRPr lang="de-DE" dirty="0">
              <a:solidFill>
                <a:schemeClr val="bg2">
                  <a:lumMod val="25000"/>
                </a:schemeClr>
              </a:solidFill>
            </a:endParaRPr>
          </a:p>
        </p:txBody>
      </p:sp>
    </p:spTree>
    <p:extLst>
      <p:ext uri="{BB962C8B-B14F-4D97-AF65-F5344CB8AC3E}">
        <p14:creationId xmlns:p14="http://schemas.microsoft.com/office/powerpoint/2010/main" val="435854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Frau mit Apfel und Geld in eine Versuchung-Bild Stockfoto - 43072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700808"/>
            <a:ext cx="229743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urlesque-Modell mit rotem Apfel Stockfoto - 152444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276872"/>
            <a:ext cx="2554605" cy="3857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Frau mit einer Schlange essen rote Apfel Stockfoto - 36445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132856"/>
            <a:ext cx="2543175"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3990460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descr="Garten.jpg"/>
          <p:cNvPicPr>
            <a:picLocks noChangeAspect="1"/>
          </p:cNvPicPr>
          <p:nvPr/>
        </p:nvPicPr>
        <p:blipFill>
          <a:blip r:embed="rId2" cstate="print">
            <a:duotone>
              <a:schemeClr val="accent3">
                <a:shade val="45000"/>
                <a:satMod val="135000"/>
              </a:schemeClr>
              <a:prstClr val="white"/>
            </a:duotone>
            <a:lum bright="20000"/>
          </a:blip>
          <a:stretch>
            <a:fillRect/>
          </a:stretch>
        </p:blipFill>
        <p:spPr>
          <a:xfrm>
            <a:off x="0" y="0"/>
            <a:ext cx="9144000" cy="6858000"/>
          </a:xfrm>
          <a:prstGeom prst="rect">
            <a:avLst/>
          </a:prstGeom>
          <a:ln>
            <a:noFill/>
          </a:ln>
          <a:effectLst>
            <a:softEdge rad="635000"/>
          </a:effectLst>
        </p:spPr>
      </p:pic>
      <p:sp>
        <p:nvSpPr>
          <p:cNvPr id="2" name="Titel 1"/>
          <p:cNvSpPr>
            <a:spLocks noGrp="1"/>
          </p:cNvSpPr>
          <p:nvPr>
            <p:ph type="title"/>
          </p:nvPr>
        </p:nvSpPr>
        <p:spPr/>
        <p:txBody>
          <a:bodyPr>
            <a:normAutofit/>
          </a:bodyPr>
          <a:lstStyle/>
          <a:p>
            <a:r>
              <a:rPr lang="de-DE"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 Definition „Paradies“</a:t>
            </a:r>
            <a:endParaRPr lang="de-DE"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lstStyle/>
          <a:p>
            <a:pPr marL="514350" indent="-514350">
              <a:buAutoNum type="arabicPeriod"/>
            </a:pPr>
            <a:r>
              <a:rPr lang="de-DE" b="1" dirty="0" smtClean="0"/>
              <a:t>Brockhaus-Lexikon</a:t>
            </a:r>
            <a:r>
              <a:rPr lang="de-DE" dirty="0" smtClean="0"/>
              <a:t>: a.) (</a:t>
            </a:r>
            <a:r>
              <a:rPr lang="de-DE" dirty="0" err="1" smtClean="0"/>
              <a:t>griech</a:t>
            </a:r>
            <a:r>
              <a:rPr lang="de-DE" dirty="0" smtClean="0"/>
              <a:t>.) Garten, Park (</a:t>
            </a:r>
            <a:r>
              <a:rPr lang="de-DE" dirty="0" err="1" smtClean="0"/>
              <a:t>altiran</a:t>
            </a:r>
            <a:r>
              <a:rPr lang="de-DE" dirty="0" smtClean="0"/>
              <a:t>.) Umwallung, AT: ein urzeitlich oder künftiger Ort der Seligkeit, Stätte des Friedens und des Glücks, Aufenthaltsort der Menschen vor dem Sündenfall, der Garten Eden, übertragen auf den Aufenthaltsort der Seligen. b.) Baukunst: Vorhof oder Vorhalle der </a:t>
            </a:r>
            <a:r>
              <a:rPr lang="de-DE" dirty="0" err="1" smtClean="0"/>
              <a:t>altchr</a:t>
            </a:r>
            <a:r>
              <a:rPr lang="de-DE" dirty="0" smtClean="0"/>
              <a:t>. Basiliken, zuweilen auch der romanischen Kirchen.  </a:t>
            </a:r>
          </a:p>
          <a:p>
            <a:pPr marL="514350" indent="-514350">
              <a:buNone/>
            </a:pPr>
            <a:endParaRPr lang="de-DE" dirty="0"/>
          </a:p>
        </p:txBody>
      </p:sp>
    </p:spTree>
    <p:extLst>
      <p:ext uri="{BB962C8B-B14F-4D97-AF65-F5344CB8AC3E}">
        <p14:creationId xmlns:p14="http://schemas.microsoft.com/office/powerpoint/2010/main" val="2767338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71638" y="1384300"/>
            <a:ext cx="31432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761" tIns="0" rIns="4761" bIns="0" numCol="1" anchor="ctr" anchorCtr="0" compatLnSpc="1">
            <a:prstTxWarp prst="textNoShape">
              <a:avLst/>
            </a:prstTxWarp>
            <a:spAutoFit/>
          </a:bodyPr>
          <a:lstStyle/>
          <a:p>
            <a:endParaRPr lang="de-DE"/>
          </a:p>
        </p:txBody>
      </p:sp>
      <p:pic>
        <p:nvPicPr>
          <p:cNvPr id="1027" name="Picture 3" descr="http://www.stylished.de/images/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3652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788109" y="2132856"/>
            <a:ext cx="7344816" cy="1077218"/>
          </a:xfrm>
          <a:prstGeom prst="rect">
            <a:avLst/>
          </a:prstGeom>
          <a:noFill/>
        </p:spPr>
        <p:txBody>
          <a:bodyPr wrap="square" rtlCol="0">
            <a:spAutoFit/>
          </a:bodyPr>
          <a:lstStyle/>
          <a:p>
            <a:r>
              <a:rPr lang="de-DE" sz="3200" dirty="0" smtClean="0">
                <a:solidFill>
                  <a:srgbClr val="C00000"/>
                </a:solidFill>
              </a:rPr>
              <a:t>Eva setzt vor allem ihren Körper ein um zu bekommen, was sie will.</a:t>
            </a:r>
            <a:endParaRPr lang="de-DE" sz="3200" dirty="0">
              <a:solidFill>
                <a:srgbClr val="C00000"/>
              </a:solidFill>
            </a:endParaRPr>
          </a:p>
        </p:txBody>
      </p:sp>
      <p:sp>
        <p:nvSpPr>
          <p:cNvPr id="6" name="Textfeld 5"/>
          <p:cNvSpPr txBox="1"/>
          <p:nvPr/>
        </p:nvSpPr>
        <p:spPr>
          <a:xfrm>
            <a:off x="1015737" y="4147339"/>
            <a:ext cx="7344816" cy="830997"/>
          </a:xfrm>
          <a:prstGeom prst="rect">
            <a:avLst/>
          </a:prstGeom>
          <a:noFill/>
        </p:spPr>
        <p:txBody>
          <a:bodyPr wrap="square" rtlCol="0">
            <a:spAutoFit/>
          </a:bodyPr>
          <a:lstStyle/>
          <a:p>
            <a:r>
              <a:rPr lang="de-DE" sz="2400" dirty="0" smtClean="0">
                <a:solidFill>
                  <a:srgbClr val="C00000"/>
                </a:solidFill>
              </a:rPr>
              <a:t>…und immer haben die Darstellungen eine eher mehr als weniger sexuelle Note!</a:t>
            </a:r>
            <a:endParaRPr lang="de-DE" sz="2400" dirty="0">
              <a:solidFill>
                <a:srgbClr val="C00000"/>
              </a:solidFill>
            </a:endParaRPr>
          </a:p>
        </p:txBody>
      </p:sp>
      <p:sp>
        <p:nvSpPr>
          <p:cNvPr id="7" name="Textfeld 6"/>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2986768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98377" y="1052736"/>
            <a:ext cx="8352928" cy="4985980"/>
          </a:xfrm>
          <a:prstGeom prst="rect">
            <a:avLst/>
          </a:prstGeom>
          <a:noFill/>
          <a:ln w="19050">
            <a:noFill/>
          </a:ln>
        </p:spPr>
        <p:txBody>
          <a:bodyPr wrap="square" rtlCol="0">
            <a:spAutoFit/>
          </a:bodyPr>
          <a:lstStyle/>
          <a:p>
            <a:r>
              <a:rPr lang="de-DE" sz="2400" dirty="0" smtClean="0"/>
              <a:t>Als „die erste Frau“ ist Eva das Symbol für das Wesen der Frau und für Weiblichkeit schlechthin.</a:t>
            </a:r>
          </a:p>
          <a:p>
            <a:endParaRPr lang="de-DE" sz="1600" dirty="0" smtClean="0"/>
          </a:p>
          <a:p>
            <a:r>
              <a:rPr lang="de-DE" sz="2400" dirty="0" smtClean="0">
                <a:solidFill>
                  <a:srgbClr val="C00000"/>
                </a:solidFill>
              </a:rPr>
              <a:t>Frauen sind</a:t>
            </a:r>
          </a:p>
          <a:p>
            <a:endParaRPr lang="de-DE" sz="1400" dirty="0" smtClean="0">
              <a:solidFill>
                <a:srgbClr val="C00000"/>
              </a:solidFill>
            </a:endParaRPr>
          </a:p>
          <a:p>
            <a:pPr marL="342900" indent="-342900">
              <a:buClr>
                <a:srgbClr val="C00000"/>
              </a:buClr>
              <a:buFont typeface="Arial" panose="020B0604020202020204" pitchFamily="34" charset="0"/>
              <a:buChar char="•"/>
            </a:pPr>
            <a:r>
              <a:rPr lang="de-DE" sz="2400" dirty="0" smtClean="0">
                <a:solidFill>
                  <a:srgbClr val="FFFF00"/>
                </a:solidFill>
              </a:rPr>
              <a:t>oberflächlich</a:t>
            </a:r>
            <a:r>
              <a:rPr lang="de-DE" sz="2400" dirty="0" smtClean="0">
                <a:solidFill>
                  <a:srgbClr val="C00000"/>
                </a:solidFill>
              </a:rPr>
              <a:t> und </a:t>
            </a:r>
            <a:r>
              <a:rPr lang="de-DE" sz="2400" dirty="0" smtClean="0">
                <a:solidFill>
                  <a:srgbClr val="FFFF00"/>
                </a:solidFill>
              </a:rPr>
              <a:t>genussorientiert</a:t>
            </a:r>
          </a:p>
          <a:p>
            <a:pPr marL="342900" indent="-342900">
              <a:buClr>
                <a:srgbClr val="C00000"/>
              </a:buClr>
              <a:buFont typeface="Arial" panose="020B0604020202020204" pitchFamily="34" charset="0"/>
              <a:buChar char="•"/>
            </a:pPr>
            <a:r>
              <a:rPr lang="de-DE" sz="2400" dirty="0" smtClean="0">
                <a:solidFill>
                  <a:srgbClr val="FFFF00"/>
                </a:solidFill>
              </a:rPr>
              <a:t>intellektuell wenig begabt</a:t>
            </a:r>
          </a:p>
          <a:p>
            <a:pPr marL="342900" indent="-342900">
              <a:buClr>
                <a:srgbClr val="C00000"/>
              </a:buClr>
              <a:buFont typeface="Arial" panose="020B0604020202020204" pitchFamily="34" charset="0"/>
              <a:buChar char="•"/>
            </a:pPr>
            <a:r>
              <a:rPr lang="de-DE" sz="2400" dirty="0" smtClean="0">
                <a:solidFill>
                  <a:srgbClr val="C00000"/>
                </a:solidFill>
              </a:rPr>
              <a:t>in ihren Bedürfnissen </a:t>
            </a:r>
            <a:r>
              <a:rPr lang="de-DE" sz="2400" dirty="0" smtClean="0">
                <a:solidFill>
                  <a:srgbClr val="FFFF00"/>
                </a:solidFill>
              </a:rPr>
              <a:t>primitiv </a:t>
            </a:r>
            <a:r>
              <a:rPr lang="de-DE" sz="2400" dirty="0" smtClean="0">
                <a:solidFill>
                  <a:srgbClr val="C00000"/>
                </a:solidFill>
              </a:rPr>
              <a:t>und vornehmlich </a:t>
            </a:r>
            <a:r>
              <a:rPr lang="de-DE" sz="2400" dirty="0" smtClean="0">
                <a:solidFill>
                  <a:srgbClr val="FFFF00"/>
                </a:solidFill>
              </a:rPr>
              <a:t>sexuell orientiert</a:t>
            </a:r>
            <a:endParaRPr lang="de-DE" sz="2400" dirty="0" smtClean="0">
              <a:solidFill>
                <a:srgbClr val="C00000"/>
              </a:solidFill>
            </a:endParaRPr>
          </a:p>
          <a:p>
            <a:pPr marL="342900" indent="-342900">
              <a:buClr>
                <a:srgbClr val="C00000"/>
              </a:buClr>
              <a:buFont typeface="Arial" panose="020B0604020202020204" pitchFamily="34" charset="0"/>
              <a:buChar char="•"/>
            </a:pPr>
            <a:r>
              <a:rPr lang="de-DE" sz="2400" dirty="0" smtClean="0">
                <a:solidFill>
                  <a:srgbClr val="C00000"/>
                </a:solidFill>
              </a:rPr>
              <a:t>einerseits leicht lenk- und beherrschbar, </a:t>
            </a:r>
            <a:r>
              <a:rPr lang="de-DE" sz="2400" dirty="0" smtClean="0">
                <a:solidFill>
                  <a:srgbClr val="FFFF00"/>
                </a:solidFill>
              </a:rPr>
              <a:t>zum Sexualobjekt bestimmt</a:t>
            </a:r>
          </a:p>
          <a:p>
            <a:pPr marL="342900" indent="-342900">
              <a:buClr>
                <a:srgbClr val="C00000"/>
              </a:buClr>
              <a:buFont typeface="Arial" panose="020B0604020202020204" pitchFamily="34" charset="0"/>
              <a:buChar char="•"/>
            </a:pPr>
            <a:r>
              <a:rPr lang="de-DE" sz="2400" dirty="0" smtClean="0">
                <a:solidFill>
                  <a:srgbClr val="C00000"/>
                </a:solidFill>
              </a:rPr>
              <a:t>andererseits </a:t>
            </a:r>
            <a:r>
              <a:rPr lang="de-DE" sz="2400" dirty="0" smtClean="0">
                <a:solidFill>
                  <a:srgbClr val="FFFF00"/>
                </a:solidFill>
              </a:rPr>
              <a:t>gefährlich</a:t>
            </a:r>
            <a:r>
              <a:rPr lang="de-DE" sz="2400" dirty="0" smtClean="0">
                <a:solidFill>
                  <a:srgbClr val="C00000"/>
                </a:solidFill>
              </a:rPr>
              <a:t>, da es ihr Ziel ist, die Männer auf ihr Niveau zu ziehen, sie „um den Verstand zu bringen“, </a:t>
            </a:r>
            <a:r>
              <a:rPr lang="de-DE" sz="2400" dirty="0" smtClean="0">
                <a:solidFill>
                  <a:srgbClr val="FFFF00"/>
                </a:solidFill>
              </a:rPr>
              <a:t>als Sexualsubjekt</a:t>
            </a:r>
          </a:p>
        </p:txBody>
      </p:sp>
      <p:sp>
        <p:nvSpPr>
          <p:cNvPr id="2" name="Textfeld 1"/>
          <p:cNvSpPr txBox="1"/>
          <p:nvPr/>
        </p:nvSpPr>
        <p:spPr>
          <a:xfrm>
            <a:off x="498377" y="0"/>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4173750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34382" y="1124744"/>
            <a:ext cx="8386090" cy="4893647"/>
          </a:xfrm>
          <a:prstGeom prst="rect">
            <a:avLst/>
          </a:prstGeom>
          <a:noFill/>
        </p:spPr>
        <p:txBody>
          <a:bodyPr wrap="square" rtlCol="0">
            <a:spAutoFit/>
          </a:bodyPr>
          <a:lstStyle/>
          <a:p>
            <a:r>
              <a:rPr lang="de-DE" sz="2400" dirty="0" smtClean="0"/>
              <a:t>Der Bibeltext Gen 2 und 3</a:t>
            </a:r>
          </a:p>
          <a:p>
            <a:endParaRPr lang="de-DE" sz="2400" dirty="0" smtClean="0"/>
          </a:p>
          <a:p>
            <a:pPr marL="342900" indent="-342900">
              <a:buFont typeface="+mj-lt"/>
              <a:buAutoNum type="arabicPeriod"/>
            </a:pPr>
            <a:r>
              <a:rPr lang="de-DE" sz="2400" dirty="0" smtClean="0"/>
              <a:t>Die Schlange hat sich an Eva gewandt, da sie für Verführungen besonders anfällig ist, insbesondere für sexuelle.</a:t>
            </a:r>
          </a:p>
          <a:p>
            <a:pPr marL="342900" indent="-342900">
              <a:buFont typeface="+mj-lt"/>
              <a:buAutoNum type="arabicPeriod"/>
            </a:pPr>
            <a:endParaRPr lang="de-DE" sz="2400" dirty="0"/>
          </a:p>
          <a:p>
            <a:pPr marL="342900" indent="-342900">
              <a:buFont typeface="+mj-lt"/>
              <a:buAutoNum type="arabicPeriod"/>
            </a:pPr>
            <a:endParaRPr lang="de-DE" sz="2400" dirty="0" smtClean="0"/>
          </a:p>
          <a:p>
            <a:pPr marL="342900" indent="-342900">
              <a:buFont typeface="+mj-lt"/>
              <a:buAutoNum type="arabicPeriod"/>
            </a:pPr>
            <a:r>
              <a:rPr lang="de-DE" sz="2400" dirty="0" smtClean="0"/>
              <a:t>Eva hat Adam (mit sexuellen Mitteln) dazu verführt, die Frucht vom Baum der Erkenntnis zu essen.</a:t>
            </a:r>
            <a:br>
              <a:rPr lang="de-DE" sz="2400" dirty="0" smtClean="0"/>
            </a:br>
            <a:r>
              <a:rPr lang="de-DE" sz="2400" dirty="0" smtClean="0"/>
              <a:t/>
            </a:r>
            <a:br>
              <a:rPr lang="de-DE" sz="2400" dirty="0" smtClean="0"/>
            </a:br>
            <a:endParaRPr lang="de-DE" sz="2400" dirty="0" smtClean="0"/>
          </a:p>
          <a:p>
            <a:pPr marL="342900" indent="-342900">
              <a:buFont typeface="+mj-lt"/>
              <a:buAutoNum type="arabicPeriod"/>
            </a:pPr>
            <a:r>
              <a:rPr lang="de-DE" sz="2400" dirty="0"/>
              <a:t>Da Eva als Gehilfin Adams erschaffen wurde, ist sie minderwertiger als er und ihm somit von vornherein untergeordnet</a:t>
            </a:r>
            <a:r>
              <a:rPr lang="de-DE" sz="2400" dirty="0" smtClean="0"/>
              <a:t>.</a:t>
            </a:r>
          </a:p>
        </p:txBody>
      </p:sp>
      <p:sp>
        <p:nvSpPr>
          <p:cNvPr id="3" name="Textfeld 2"/>
          <p:cNvSpPr txBox="1"/>
          <p:nvPr/>
        </p:nvSpPr>
        <p:spPr>
          <a:xfrm>
            <a:off x="434382"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330029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34988" y="2276872"/>
            <a:ext cx="7941467" cy="2215991"/>
          </a:xfrm>
          <a:prstGeom prst="rect">
            <a:avLst/>
          </a:prstGeom>
          <a:noFill/>
        </p:spPr>
        <p:txBody>
          <a:bodyPr wrap="square" rtlCol="0">
            <a:spAutoFit/>
          </a:bodyPr>
          <a:lstStyle/>
          <a:p>
            <a:pPr marL="342900" indent="-342900">
              <a:buFont typeface="+mj-lt"/>
              <a:buAutoNum type="arabicPeriod" startAt="2"/>
            </a:pPr>
            <a:endParaRPr lang="de-DE" dirty="0" smtClean="0"/>
          </a:p>
          <a:p>
            <a:pPr marL="342900" indent="-342900">
              <a:buFont typeface="+mj-lt"/>
              <a:buAutoNum type="arabicPeriod" startAt="2"/>
            </a:pPr>
            <a:endParaRPr lang="de-DE" dirty="0"/>
          </a:p>
          <a:p>
            <a:r>
              <a:rPr lang="de-DE" sz="2400" dirty="0" smtClean="0">
                <a:solidFill>
                  <a:srgbClr val="C00000"/>
                </a:solidFill>
              </a:rPr>
              <a:t>1.   Eva ist leichter verführbar als Adam (in sexueller Hinsicht).</a:t>
            </a:r>
          </a:p>
          <a:p>
            <a:pPr algn="ctr"/>
            <a:r>
              <a:rPr lang="de-DE" sz="6000" dirty="0" smtClean="0"/>
              <a:t>???</a:t>
            </a:r>
            <a:endParaRPr lang="de-DE" dirty="0" smtClean="0"/>
          </a:p>
          <a:p>
            <a:endParaRPr lang="de-DE" dirty="0"/>
          </a:p>
        </p:txBody>
      </p:sp>
      <p:sp>
        <p:nvSpPr>
          <p:cNvPr id="4" name="Textfeld 3"/>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569034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39673" y="908720"/>
            <a:ext cx="8308791" cy="5601533"/>
          </a:xfrm>
          <a:prstGeom prst="rect">
            <a:avLst/>
          </a:prstGeom>
          <a:noFill/>
        </p:spPr>
        <p:txBody>
          <a:bodyPr wrap="square" rtlCol="0">
            <a:spAutoFit/>
          </a:bodyPr>
          <a:lstStyle/>
          <a:p>
            <a:r>
              <a:rPr lang="de-DE" sz="2000" dirty="0" smtClean="0"/>
              <a:t>Genesis 3,1-6a</a:t>
            </a:r>
          </a:p>
          <a:p>
            <a:endParaRPr lang="de-DE" sz="2000" dirty="0" smtClean="0"/>
          </a:p>
          <a:p>
            <a:r>
              <a:rPr lang="de-DE" sz="2000" dirty="0"/>
              <a:t>Die Schlange war schlauer als alle Tiere des Feldes, die Gott, der Herr, gemacht hatte. Sie sagte zu der Frau: Hat Gott wirklich gesagt: Ihr dürft von keinem Baum des Gartens essen</a:t>
            </a:r>
            <a:r>
              <a:rPr lang="de-DE" sz="2000" dirty="0" smtClean="0"/>
              <a:t>?</a:t>
            </a:r>
          </a:p>
          <a:p>
            <a:endParaRPr lang="de-DE" sz="2000" dirty="0"/>
          </a:p>
          <a:p>
            <a:r>
              <a:rPr lang="de-DE" sz="2000" i="1" dirty="0">
                <a:solidFill>
                  <a:srgbClr val="FFFF00"/>
                </a:solidFill>
              </a:rPr>
              <a:t>Die Frau entgegnete der Schlange</a:t>
            </a:r>
            <a:r>
              <a:rPr lang="de-DE" sz="2000" dirty="0"/>
              <a:t>: Von den Früchten der Bäume im Garten dürfen wir </a:t>
            </a:r>
            <a:r>
              <a:rPr lang="de-DE" sz="2000" dirty="0" smtClean="0"/>
              <a:t>essen; nur </a:t>
            </a:r>
            <a:r>
              <a:rPr lang="de-DE" sz="2000" dirty="0"/>
              <a:t>von den Früchten des Baumes, der in der Mitte des Gartens steht, hat Gott gesagt: Davon dürft ihr nicht essen und daran dürft ihr nicht rühren, sonst werdet ihr sterben</a:t>
            </a:r>
            <a:r>
              <a:rPr lang="de-DE" sz="2000" dirty="0" smtClean="0"/>
              <a:t>.</a:t>
            </a:r>
          </a:p>
          <a:p>
            <a:endParaRPr lang="de-DE" sz="2000" dirty="0"/>
          </a:p>
          <a:p>
            <a:r>
              <a:rPr lang="de-DE" sz="2000" dirty="0"/>
              <a:t>Darauf sagte die Schlange zur Frau: Nein, ihr werdet nicht sterben.</a:t>
            </a:r>
          </a:p>
          <a:p>
            <a:r>
              <a:rPr lang="de-DE" sz="2000" dirty="0"/>
              <a:t>Gott weiß vielmehr: Sobald ihr davon esst, gehen euch die Augen auf; ihr werdet wie Gott und erkennt Gut und Böse.</a:t>
            </a:r>
          </a:p>
          <a:p>
            <a:endParaRPr lang="de-DE" sz="2000" dirty="0" smtClean="0"/>
          </a:p>
          <a:p>
            <a:r>
              <a:rPr lang="de-DE" sz="2000" dirty="0" smtClean="0"/>
              <a:t>Da </a:t>
            </a:r>
            <a:r>
              <a:rPr lang="de-DE" sz="2000" dirty="0"/>
              <a:t>sah die Frau, dass es köstlich wäre, von dem Baum zu essen, dass der Baum eine Augenweide war und </a:t>
            </a:r>
            <a:r>
              <a:rPr lang="de-DE" sz="2000" i="1" dirty="0">
                <a:solidFill>
                  <a:srgbClr val="FFFF00"/>
                </a:solidFill>
              </a:rPr>
              <a:t>dazu verlockte, klug zu werden</a:t>
            </a:r>
            <a:r>
              <a:rPr lang="de-DE" sz="2000" dirty="0"/>
              <a:t>. </a:t>
            </a:r>
          </a:p>
          <a:p>
            <a:endParaRPr lang="de-DE" dirty="0"/>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1242313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27584" y="980728"/>
            <a:ext cx="7416824" cy="4832092"/>
          </a:xfrm>
          <a:prstGeom prst="rect">
            <a:avLst/>
          </a:prstGeom>
          <a:noFill/>
        </p:spPr>
        <p:txBody>
          <a:bodyPr wrap="square" rtlCol="0">
            <a:spAutoFit/>
          </a:bodyPr>
          <a:lstStyle/>
          <a:p>
            <a:pPr marL="285750" indent="-285750">
              <a:buFont typeface="Arial" panose="020B0604020202020204" pitchFamily="34" charset="0"/>
              <a:buChar char="•"/>
            </a:pPr>
            <a:r>
              <a:rPr lang="de-DE" sz="2800" dirty="0"/>
              <a:t>Der Text lässt keinerlei sexuelle Aussagen, Anspielungen oder auch nur  Tendenzen erkennen</a:t>
            </a:r>
            <a:r>
              <a:rPr lang="de-DE" sz="2800" dirty="0" smtClean="0"/>
              <a:t>!</a:t>
            </a:r>
            <a:br>
              <a:rPr lang="de-DE" sz="2800" dirty="0" smtClean="0"/>
            </a:br>
            <a:endParaRPr lang="de-DE" sz="2800" dirty="0" smtClean="0"/>
          </a:p>
          <a:p>
            <a:pPr marL="285750" indent="-285750">
              <a:buFont typeface="Arial" panose="020B0604020202020204" pitchFamily="34" charset="0"/>
              <a:buChar char="•"/>
            </a:pPr>
            <a:r>
              <a:rPr lang="de-DE" sz="2800" dirty="0"/>
              <a:t>Die Schlange spricht Eva mit einer Frage an, woraufhin Eva sie in einen Disput </a:t>
            </a:r>
            <a:r>
              <a:rPr lang="de-DE" sz="2800" dirty="0" smtClean="0"/>
              <a:t>verwickelt, ungeheuerlich </a:t>
            </a:r>
            <a:r>
              <a:rPr lang="de-DE" sz="2800" dirty="0"/>
              <a:t>für eine Frau</a:t>
            </a:r>
            <a:r>
              <a:rPr lang="de-DE" sz="2800" dirty="0" smtClean="0"/>
              <a:t>!</a:t>
            </a:r>
            <a:br>
              <a:rPr lang="de-DE" sz="2800" dirty="0" smtClean="0"/>
            </a:br>
            <a:endParaRPr lang="de-DE" sz="2800" dirty="0" smtClean="0"/>
          </a:p>
          <a:p>
            <a:pPr marL="285750" indent="-285750">
              <a:buFont typeface="Arial" panose="020B0604020202020204" pitchFamily="34" charset="0"/>
              <a:buChar char="•"/>
            </a:pPr>
            <a:r>
              <a:rPr lang="de-DE" sz="2800" dirty="0"/>
              <a:t>Eva überschreitet nicht einfach ein Gebot, sie möchte selbst entscheiden, was Gut und Böse ist, was dem Leben dient und was ihm schadet</a:t>
            </a:r>
            <a:r>
              <a:rPr lang="de-DE" sz="2800" dirty="0" smtClean="0"/>
              <a:t>.</a:t>
            </a:r>
            <a:endParaRPr lang="de-DE" dirty="0"/>
          </a:p>
        </p:txBody>
      </p:sp>
      <p:sp>
        <p:nvSpPr>
          <p:cNvPr id="4" name="Textfeld 3"/>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2718903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27584" y="2276872"/>
            <a:ext cx="7560840" cy="2308324"/>
          </a:xfrm>
          <a:prstGeom prst="rect">
            <a:avLst/>
          </a:prstGeom>
          <a:noFill/>
        </p:spPr>
        <p:txBody>
          <a:bodyPr wrap="square" rtlCol="0">
            <a:spAutoFit/>
          </a:bodyPr>
          <a:lstStyle/>
          <a:p>
            <a:pPr marL="457200" indent="-457200">
              <a:buFont typeface="+mj-lt"/>
              <a:buAutoNum type="arabicPeriod" startAt="2"/>
            </a:pPr>
            <a:r>
              <a:rPr lang="de-DE" sz="2400" dirty="0" smtClean="0">
                <a:solidFill>
                  <a:srgbClr val="C00000"/>
                </a:solidFill>
              </a:rPr>
              <a:t>Eva verführt Adam (</a:t>
            </a:r>
            <a:r>
              <a:rPr lang="de-DE" sz="2400" dirty="0">
                <a:solidFill>
                  <a:srgbClr val="C00000"/>
                </a:solidFill>
              </a:rPr>
              <a:t>mit sexuellen Mitteln) </a:t>
            </a:r>
            <a:r>
              <a:rPr lang="de-DE" sz="2400" dirty="0" smtClean="0">
                <a:solidFill>
                  <a:srgbClr val="C00000"/>
                </a:solidFill>
              </a:rPr>
              <a:t>dazu, </a:t>
            </a:r>
            <a:r>
              <a:rPr lang="de-DE" sz="2400" dirty="0">
                <a:solidFill>
                  <a:srgbClr val="C00000"/>
                </a:solidFill>
              </a:rPr>
              <a:t>die </a:t>
            </a:r>
            <a:r>
              <a:rPr lang="de-DE" sz="2400" dirty="0" smtClean="0">
                <a:solidFill>
                  <a:srgbClr val="C00000"/>
                </a:solidFill>
              </a:rPr>
              <a:t> Frucht </a:t>
            </a:r>
            <a:r>
              <a:rPr lang="de-DE" sz="2400" dirty="0">
                <a:solidFill>
                  <a:srgbClr val="C00000"/>
                </a:solidFill>
              </a:rPr>
              <a:t>vom Baum der Erkenntnis zu essen</a:t>
            </a:r>
            <a:r>
              <a:rPr lang="de-DE" sz="2400" dirty="0" smtClean="0">
                <a:solidFill>
                  <a:srgbClr val="C00000"/>
                </a:solidFill>
              </a:rPr>
              <a:t>.</a:t>
            </a:r>
          </a:p>
          <a:p>
            <a:pPr algn="ctr"/>
            <a:r>
              <a:rPr lang="de-DE" sz="6000" dirty="0" smtClean="0"/>
              <a:t>???</a:t>
            </a:r>
            <a:endParaRPr lang="de-DE" sz="6000" dirty="0"/>
          </a:p>
          <a:p>
            <a:endParaRPr lang="de-DE" dirty="0"/>
          </a:p>
          <a:p>
            <a:endParaRPr lang="de-DE" dirty="0"/>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4061087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39674" y="2204864"/>
            <a:ext cx="8236782" cy="2092881"/>
          </a:xfrm>
          <a:prstGeom prst="rect">
            <a:avLst/>
          </a:prstGeom>
          <a:noFill/>
        </p:spPr>
        <p:txBody>
          <a:bodyPr wrap="square" rtlCol="0">
            <a:spAutoFit/>
          </a:bodyPr>
          <a:lstStyle/>
          <a:p>
            <a:r>
              <a:rPr lang="de-DE" sz="2800" dirty="0" smtClean="0"/>
              <a:t>Genesis 3,6b</a:t>
            </a:r>
          </a:p>
          <a:p>
            <a:endParaRPr lang="de-DE" sz="2800" dirty="0" smtClean="0"/>
          </a:p>
          <a:p>
            <a:r>
              <a:rPr lang="de-DE" sz="2800" dirty="0" smtClean="0"/>
              <a:t>Sie </a:t>
            </a:r>
            <a:r>
              <a:rPr lang="de-DE" sz="2800" dirty="0"/>
              <a:t>nahm von seinen Früchten und aß; sie gab auch ihrem Mann, der bei ihr war, und auch er aß.</a:t>
            </a:r>
          </a:p>
          <a:p>
            <a:endParaRPr lang="de-DE" dirty="0"/>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3665160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39673" y="1196752"/>
            <a:ext cx="8236783" cy="3970318"/>
          </a:xfrm>
          <a:prstGeom prst="rect">
            <a:avLst/>
          </a:prstGeom>
          <a:noFill/>
        </p:spPr>
        <p:txBody>
          <a:bodyPr wrap="square" rtlCol="0">
            <a:spAutoFit/>
          </a:bodyPr>
          <a:lstStyle/>
          <a:p>
            <a:pPr marL="285750" indent="-285750">
              <a:buFont typeface="Arial" panose="020B0604020202020204" pitchFamily="34" charset="0"/>
              <a:buChar char="•"/>
            </a:pPr>
            <a:r>
              <a:rPr lang="de-DE" sz="2800" dirty="0"/>
              <a:t>Auch hier gibt es weder eine Erwähnung noch eine Anspielung an sexuelle Aspekte</a:t>
            </a:r>
            <a:r>
              <a:rPr lang="de-DE" sz="2800" dirty="0" smtClean="0"/>
              <a:t>!</a:t>
            </a:r>
            <a:br>
              <a:rPr lang="de-DE" sz="2800" dirty="0" smtClean="0"/>
            </a:br>
            <a:endParaRPr lang="de-DE" sz="2800" dirty="0" smtClean="0"/>
          </a:p>
          <a:p>
            <a:pPr marL="285750" indent="-285750">
              <a:buFont typeface="Arial" panose="020B0604020202020204" pitchFamily="34" charset="0"/>
              <a:buChar char="•"/>
            </a:pPr>
            <a:r>
              <a:rPr lang="de-DE" sz="2800" dirty="0"/>
              <a:t>Der Bibeltext berichtet lediglich, dass Eva Adam von der erkenntnisbringenden Frucht austeilt und Adam nimmt sie an</a:t>
            </a:r>
            <a:r>
              <a:rPr lang="de-DE" sz="2800" dirty="0" smtClean="0"/>
              <a:t>.</a:t>
            </a:r>
            <a:br>
              <a:rPr lang="de-DE" sz="2800" dirty="0" smtClean="0"/>
            </a:br>
            <a:endParaRPr lang="de-DE" sz="2800" dirty="0" smtClean="0"/>
          </a:p>
          <a:p>
            <a:pPr marL="285750" indent="-285750">
              <a:buFont typeface="Arial" panose="020B0604020202020204" pitchFamily="34" charset="0"/>
              <a:buChar char="•"/>
            </a:pPr>
            <a:r>
              <a:rPr lang="de-DE" sz="2800" dirty="0"/>
              <a:t>Alles Weitere ist eine (willkürliche?) Weiterführung des Textes</a:t>
            </a:r>
            <a:r>
              <a:rPr lang="de-DE" sz="2800" dirty="0" smtClean="0"/>
              <a:t>.</a:t>
            </a:r>
            <a:endParaRPr lang="de-DE" dirty="0"/>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3197182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1681" y="1628800"/>
            <a:ext cx="8208912" cy="3970318"/>
          </a:xfrm>
          <a:prstGeom prst="rect">
            <a:avLst/>
          </a:prstGeom>
          <a:noFill/>
        </p:spPr>
        <p:txBody>
          <a:bodyPr wrap="square" rtlCol="0">
            <a:spAutoFit/>
          </a:bodyPr>
          <a:lstStyle/>
          <a:p>
            <a:r>
              <a:rPr lang="de-DE" sz="2800" dirty="0" smtClean="0"/>
              <a:t>Der Text Genesis 3 liefert also als Zwischenergebnis</a:t>
            </a:r>
          </a:p>
          <a:p>
            <a:endParaRPr lang="de-DE" sz="2800" dirty="0"/>
          </a:p>
          <a:p>
            <a:endParaRPr lang="de-DE" sz="2800" dirty="0" smtClean="0"/>
          </a:p>
          <a:p>
            <a:r>
              <a:rPr lang="de-DE" sz="2800" dirty="0" smtClean="0"/>
              <a:t>Eva </a:t>
            </a:r>
            <a:r>
              <a:rPr lang="de-DE" sz="2800" dirty="0"/>
              <a:t>tritt selbstbewusst und intellektuell versiert </a:t>
            </a:r>
            <a:r>
              <a:rPr lang="de-DE" sz="2800" dirty="0" smtClean="0"/>
              <a:t>auf, sie ist eine wissbegierige, diskutierende und überlegt handelnde Frau.</a:t>
            </a:r>
            <a:endParaRPr lang="de-DE" sz="2800" dirty="0"/>
          </a:p>
          <a:p>
            <a:r>
              <a:rPr lang="de-DE" sz="2800" dirty="0" smtClean="0"/>
              <a:t>Eva </a:t>
            </a:r>
            <a:r>
              <a:rPr lang="de-DE" sz="2800" dirty="0"/>
              <a:t>strebt danach klug zu </a:t>
            </a:r>
            <a:r>
              <a:rPr lang="de-DE" sz="2800" dirty="0" smtClean="0"/>
              <a:t>werden und nach </a:t>
            </a:r>
            <a:r>
              <a:rPr lang="de-DE" sz="2800" dirty="0"/>
              <a:t>Eigenverantwortlichkeit</a:t>
            </a:r>
            <a:r>
              <a:rPr lang="de-DE" sz="2800" dirty="0" smtClean="0"/>
              <a:t>!</a:t>
            </a:r>
          </a:p>
          <a:p>
            <a:r>
              <a:rPr lang="de-DE" sz="2800" dirty="0" smtClean="0"/>
              <a:t>Adam ist ein Statist, am Rande erwähnt.</a:t>
            </a:r>
            <a:endParaRPr lang="de-DE" sz="2800" dirty="0"/>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4018839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descr="Strand.jpg"/>
          <p:cNvPicPr>
            <a:picLocks noChangeAspect="1"/>
          </p:cNvPicPr>
          <p:nvPr/>
        </p:nvPicPr>
        <p:blipFill>
          <a:blip r:embed="rId2" cstate="print">
            <a:duotone>
              <a:schemeClr val="accent3">
                <a:shade val="45000"/>
                <a:satMod val="135000"/>
              </a:schemeClr>
              <a:prstClr val="white"/>
            </a:duotone>
            <a:lum bright="20000"/>
          </a:blip>
          <a:stretch>
            <a:fillRect/>
          </a:stretch>
        </p:blipFill>
        <p:spPr>
          <a:xfrm>
            <a:off x="467544" y="188640"/>
            <a:ext cx="8455546" cy="6336000"/>
          </a:xfrm>
          <a:prstGeom prst="rect">
            <a:avLst/>
          </a:prstGeom>
          <a:ln>
            <a:noFill/>
          </a:ln>
          <a:effectLst>
            <a:softEdge rad="112500"/>
          </a:effectLst>
        </p:spPr>
      </p:pic>
      <p:sp>
        <p:nvSpPr>
          <p:cNvPr id="2" name="Titel 1"/>
          <p:cNvSpPr>
            <a:spLocks noGrp="1"/>
          </p:cNvSpPr>
          <p:nvPr>
            <p:ph type="title"/>
          </p:nvPr>
        </p:nvSpPr>
        <p:spPr/>
        <p:txBody>
          <a:bodyPr>
            <a:normAutofit/>
          </a:bodyPr>
          <a:lstStyle/>
          <a:p>
            <a:r>
              <a:rPr lang="de-DE"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1.b. Definition „Paradies“</a:t>
            </a:r>
            <a:endParaRPr lang="de-DE"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normAutofit fontScale="92500" lnSpcReduction="10000"/>
          </a:bodyPr>
          <a:lstStyle/>
          <a:p>
            <a:pPr>
              <a:buNone/>
            </a:pPr>
            <a:r>
              <a:rPr lang="de-DE" dirty="0" smtClean="0"/>
              <a:t>2. </a:t>
            </a:r>
            <a:r>
              <a:rPr lang="de-DE" b="1" dirty="0" smtClean="0"/>
              <a:t>Duden – Fremdwörterbuch</a:t>
            </a:r>
            <a:r>
              <a:rPr lang="de-DE" dirty="0" smtClean="0"/>
              <a:t>: (pers., </a:t>
            </a:r>
            <a:r>
              <a:rPr lang="de-DE" dirty="0" err="1" smtClean="0"/>
              <a:t>griech</a:t>
            </a:r>
            <a:r>
              <a:rPr lang="de-DE" dirty="0" smtClean="0"/>
              <a:t>, </a:t>
            </a:r>
            <a:r>
              <a:rPr lang="de-DE" dirty="0" err="1" smtClean="0"/>
              <a:t>mlat</a:t>
            </a:r>
            <a:r>
              <a:rPr lang="de-DE" dirty="0" smtClean="0"/>
              <a:t>.) a) Garten Eden, Garten Gottes b) Himmel, Ort der Seligkeit c) ein Ort oder eine Gegend, die durch ihre Gegebenheiten, ihre Schönheit, ihre guten Lebensbedingungen </a:t>
            </a:r>
            <a:r>
              <a:rPr lang="de-DE" dirty="0" err="1" smtClean="0"/>
              <a:t>u.ä.</a:t>
            </a:r>
            <a:r>
              <a:rPr lang="de-DE" dirty="0" smtClean="0"/>
              <a:t> alle Voraussetzungen für ein schönes, glückliches Leben erfüllt (…) d) Ort, Bereich, der für einen Personenkreis oder eine Gruppe von Lebewesen ideale Gegebenheiten, Voraussetzungen bietet e) Portalvorbau an mittelalterlichen Kirchen</a:t>
            </a:r>
            <a:endParaRPr lang="de-DE" dirty="0"/>
          </a:p>
        </p:txBody>
      </p:sp>
    </p:spTree>
    <p:extLst>
      <p:ext uri="{BB962C8B-B14F-4D97-AF65-F5344CB8AC3E}">
        <p14:creationId xmlns:p14="http://schemas.microsoft.com/office/powerpoint/2010/main" val="17342014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411760" y="2636912"/>
            <a:ext cx="4536504" cy="2308324"/>
          </a:xfrm>
          <a:prstGeom prst="rect">
            <a:avLst/>
          </a:prstGeom>
          <a:noFill/>
        </p:spPr>
        <p:txBody>
          <a:bodyPr wrap="square" rtlCol="0">
            <a:spAutoFit/>
          </a:bodyPr>
          <a:lstStyle/>
          <a:p>
            <a:pPr marL="457200" indent="-457200">
              <a:buFont typeface="+mj-lt"/>
              <a:buAutoNum type="arabicPeriod" startAt="3"/>
            </a:pPr>
            <a:r>
              <a:rPr lang="de-DE" sz="2400" dirty="0" smtClean="0">
                <a:solidFill>
                  <a:srgbClr val="C00000"/>
                </a:solidFill>
              </a:rPr>
              <a:t>Eva ist die </a:t>
            </a:r>
            <a:r>
              <a:rPr lang="de-DE" sz="2400" dirty="0">
                <a:solidFill>
                  <a:srgbClr val="C00000"/>
                </a:solidFill>
              </a:rPr>
              <a:t>Gehilfin </a:t>
            </a:r>
            <a:r>
              <a:rPr lang="de-DE" sz="2400" dirty="0" smtClean="0">
                <a:solidFill>
                  <a:srgbClr val="C00000"/>
                </a:solidFill>
              </a:rPr>
              <a:t>Adams</a:t>
            </a:r>
          </a:p>
          <a:p>
            <a:pPr marL="457200" indent="-457200">
              <a:buFont typeface="+mj-lt"/>
              <a:buAutoNum type="arabicPeriod" startAt="3"/>
            </a:pPr>
            <a:endParaRPr lang="de-DE" sz="2400" dirty="0"/>
          </a:p>
          <a:p>
            <a:pPr algn="ctr"/>
            <a:r>
              <a:rPr lang="de-DE" sz="6000" dirty="0" smtClean="0"/>
              <a:t>???</a:t>
            </a:r>
            <a:endParaRPr lang="de-DE" sz="6000" dirty="0"/>
          </a:p>
          <a:p>
            <a:endParaRPr lang="de-DE" dirty="0"/>
          </a:p>
          <a:p>
            <a:endParaRPr lang="de-DE" dirty="0"/>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1609643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39551" y="1844824"/>
            <a:ext cx="7821001" cy="2554545"/>
          </a:xfrm>
          <a:prstGeom prst="rect">
            <a:avLst/>
          </a:prstGeom>
          <a:noFill/>
        </p:spPr>
        <p:txBody>
          <a:bodyPr wrap="square" rtlCol="0">
            <a:spAutoFit/>
          </a:bodyPr>
          <a:lstStyle/>
          <a:p>
            <a:r>
              <a:rPr lang="de-DE" sz="3200" dirty="0" smtClean="0"/>
              <a:t>Genesis 2,18</a:t>
            </a:r>
          </a:p>
          <a:p>
            <a:endParaRPr lang="de-DE" sz="3200" dirty="0"/>
          </a:p>
          <a:p>
            <a:r>
              <a:rPr lang="de-DE" sz="3200" dirty="0"/>
              <a:t>Dann sprach Gott, der Herr: Es ist nicht gut, dass der Mensch allein bleibt. Ich will ihm eine Hilfe machen, die ihm entspricht</a:t>
            </a:r>
            <a:r>
              <a:rPr lang="de-DE" sz="3200" dirty="0" smtClean="0"/>
              <a:t>.</a:t>
            </a:r>
            <a:endParaRPr lang="de-DE" dirty="0"/>
          </a:p>
        </p:txBody>
      </p:sp>
      <p:sp>
        <p:nvSpPr>
          <p:cNvPr id="4" name="Textfeld 3"/>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2495670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99592" y="800852"/>
            <a:ext cx="7560840" cy="5570756"/>
          </a:xfrm>
          <a:prstGeom prst="rect">
            <a:avLst/>
          </a:prstGeom>
          <a:noFill/>
        </p:spPr>
        <p:txBody>
          <a:bodyPr wrap="square" rtlCol="0">
            <a:spAutoFit/>
          </a:bodyPr>
          <a:lstStyle/>
          <a:p>
            <a:r>
              <a:rPr lang="de-DE" dirty="0" smtClean="0"/>
              <a:t>Hebräisch: ̔</a:t>
            </a:r>
            <a:r>
              <a:rPr lang="de-DE" dirty="0" err="1" smtClean="0"/>
              <a:t>ezer</a:t>
            </a:r>
            <a:r>
              <a:rPr lang="de-DE" dirty="0" smtClean="0"/>
              <a:t> = „Hilfe“</a:t>
            </a:r>
          </a:p>
          <a:p>
            <a:endParaRPr lang="de-DE" dirty="0"/>
          </a:p>
          <a:p>
            <a:r>
              <a:rPr lang="de-DE" sz="2000" dirty="0"/>
              <a:t>Im Alten Testament wird dieser  Begriff vor allem verwendet, wenn es um </a:t>
            </a:r>
            <a:r>
              <a:rPr lang="de-DE" sz="2000" dirty="0">
                <a:solidFill>
                  <a:srgbClr val="FFFF00"/>
                </a:solidFill>
              </a:rPr>
              <a:t>die Hilfe JHWHs für Israel </a:t>
            </a:r>
            <a:r>
              <a:rPr lang="de-DE" sz="2000" dirty="0"/>
              <a:t>geht</a:t>
            </a:r>
            <a:r>
              <a:rPr lang="de-DE" sz="2000" dirty="0" smtClean="0"/>
              <a:t>:</a:t>
            </a:r>
          </a:p>
          <a:p>
            <a:endParaRPr lang="de-DE" sz="2000" dirty="0"/>
          </a:p>
          <a:p>
            <a:pPr marL="285750" indent="-285750">
              <a:buFont typeface="Arial" panose="020B0604020202020204" pitchFamily="34" charset="0"/>
              <a:buChar char="•"/>
            </a:pPr>
            <a:r>
              <a:rPr lang="de-DE" sz="2000" dirty="0" smtClean="0"/>
              <a:t>Exodus 18,4</a:t>
            </a:r>
          </a:p>
          <a:p>
            <a:pPr lvl="1"/>
            <a:r>
              <a:rPr lang="de-DE" sz="2000" dirty="0" smtClean="0"/>
              <a:t>Der </a:t>
            </a:r>
            <a:r>
              <a:rPr lang="de-DE" sz="2000" dirty="0"/>
              <a:t>andere </a:t>
            </a:r>
            <a:r>
              <a:rPr lang="de-DE" sz="2000" dirty="0" smtClean="0"/>
              <a:t>[Sohn Moses] hieß </a:t>
            </a:r>
            <a:r>
              <a:rPr lang="de-DE" sz="2000" dirty="0" err="1"/>
              <a:t>Eliëser</a:t>
            </a:r>
            <a:r>
              <a:rPr lang="de-DE" sz="2000" dirty="0"/>
              <a:t> (Gotthelf), weil Mose gesagt hatte: Der Gott meines Vaters hat mir geholfen und hat mich vor dem Schwert des Pharao gerettet.</a:t>
            </a:r>
          </a:p>
          <a:p>
            <a:pPr marL="285750" indent="-285750">
              <a:buFont typeface="Arial" panose="020B0604020202020204" pitchFamily="34" charset="0"/>
              <a:buChar char="•"/>
            </a:pPr>
            <a:endParaRPr lang="de-DE" sz="2000" dirty="0" smtClean="0"/>
          </a:p>
          <a:p>
            <a:pPr marL="285750" indent="-285750">
              <a:buFont typeface="Arial" panose="020B0604020202020204" pitchFamily="34" charset="0"/>
              <a:buChar char="•"/>
            </a:pPr>
            <a:r>
              <a:rPr lang="de-DE" sz="2000" dirty="0" smtClean="0"/>
              <a:t>Deuteronomium 33,7</a:t>
            </a:r>
          </a:p>
          <a:p>
            <a:pPr lvl="1"/>
            <a:r>
              <a:rPr lang="de-DE" sz="2000" dirty="0"/>
              <a:t>Und dies sagte </a:t>
            </a:r>
            <a:r>
              <a:rPr lang="de-DE" sz="2000" dirty="0" smtClean="0"/>
              <a:t>er [Mose] </a:t>
            </a:r>
            <a:r>
              <a:rPr lang="de-DE" sz="2000" dirty="0"/>
              <a:t>für </a:t>
            </a:r>
            <a:r>
              <a:rPr lang="de-DE" sz="2000" dirty="0" err="1"/>
              <a:t>Juda</a:t>
            </a:r>
            <a:r>
              <a:rPr lang="de-DE" sz="2000" dirty="0"/>
              <a:t> : Höre, Herr, die Stimme Judas, </a:t>
            </a:r>
            <a:r>
              <a:rPr lang="de-DE" sz="2000" dirty="0" smtClean="0"/>
              <a:t>führe </a:t>
            </a:r>
            <a:r>
              <a:rPr lang="de-DE" sz="2000" dirty="0"/>
              <a:t>ihn heim zu seinem Volk. </a:t>
            </a:r>
            <a:r>
              <a:rPr lang="de-DE" sz="2000" dirty="0" smtClean="0"/>
              <a:t> </a:t>
            </a:r>
            <a:r>
              <a:rPr lang="de-DE" sz="2000" dirty="0"/>
              <a:t>Mit eigenen Händen kämpfe er dafür </a:t>
            </a:r>
            <a:r>
              <a:rPr lang="de-DE" sz="2000" dirty="0" smtClean="0"/>
              <a:t>- </a:t>
            </a:r>
            <a:r>
              <a:rPr lang="de-DE" sz="2000" dirty="0"/>
              <a:t>sei du ihm Hilfe gegen seine Feinde</a:t>
            </a:r>
            <a:r>
              <a:rPr lang="de-DE" sz="2000" dirty="0" smtClean="0"/>
              <a:t>.</a:t>
            </a:r>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smtClean="0"/>
              <a:t>Psalm 33,20</a:t>
            </a:r>
            <a:endParaRPr lang="de-DE" sz="2000" dirty="0"/>
          </a:p>
          <a:p>
            <a:pPr lvl="1"/>
            <a:r>
              <a:rPr lang="de-DE" sz="2000" dirty="0"/>
              <a:t>Unsre Seele hofft auf den Herrn; </a:t>
            </a:r>
          </a:p>
          <a:p>
            <a:pPr lvl="1"/>
            <a:r>
              <a:rPr lang="de-DE" sz="2000" dirty="0"/>
              <a:t>er ist für uns Schild und Hilfe</a:t>
            </a:r>
            <a:r>
              <a:rPr lang="de-DE" sz="2000" dirty="0" smtClean="0"/>
              <a:t>.</a:t>
            </a:r>
            <a:endParaRPr lang="de-DE" sz="2000" dirty="0"/>
          </a:p>
        </p:txBody>
      </p:sp>
      <p:sp>
        <p:nvSpPr>
          <p:cNvPr id="4" name="Textfeld 3"/>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38262184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1560" y="2195626"/>
            <a:ext cx="7848872" cy="2523768"/>
          </a:xfrm>
          <a:prstGeom prst="rect">
            <a:avLst/>
          </a:prstGeom>
          <a:noFill/>
        </p:spPr>
        <p:txBody>
          <a:bodyPr wrap="square" rtlCol="0">
            <a:spAutoFit/>
          </a:bodyPr>
          <a:lstStyle/>
          <a:p>
            <a:r>
              <a:rPr lang="de-DE" sz="2800" dirty="0"/>
              <a:t>So wie JHWH Hilfe für Israel ist, so ist die Frau Hilfe für den Mann.</a:t>
            </a:r>
          </a:p>
          <a:p>
            <a:endParaRPr lang="de-DE" sz="2800" dirty="0"/>
          </a:p>
          <a:p>
            <a:r>
              <a:rPr lang="de-DE" sz="2800" dirty="0"/>
              <a:t>Unter diesem Aspekt verschwindet jeder Beigeschmack einer untergeordneten Hilfskraft.</a:t>
            </a:r>
          </a:p>
          <a:p>
            <a:endParaRPr lang="de-DE" dirty="0"/>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4048244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1560" y="1412776"/>
            <a:ext cx="7758656" cy="4832092"/>
          </a:xfrm>
          <a:prstGeom prst="rect">
            <a:avLst/>
          </a:prstGeom>
          <a:noFill/>
        </p:spPr>
        <p:txBody>
          <a:bodyPr wrap="square" rtlCol="0">
            <a:spAutoFit/>
          </a:bodyPr>
          <a:lstStyle/>
          <a:p>
            <a:r>
              <a:rPr lang="de-DE" sz="2800" dirty="0" smtClean="0"/>
              <a:t>Die Frage nach dem Verhältnis von Mann und Frau wird erst in Gen 3,16 und 20 thematisiert:</a:t>
            </a:r>
          </a:p>
          <a:p>
            <a:endParaRPr lang="de-DE" sz="2800" dirty="0" smtClean="0"/>
          </a:p>
          <a:p>
            <a:r>
              <a:rPr lang="de-DE" sz="2800" dirty="0"/>
              <a:t>Zur Frau sprach </a:t>
            </a:r>
            <a:r>
              <a:rPr lang="de-DE" sz="2800" dirty="0" smtClean="0"/>
              <a:t>er [Gott]: </a:t>
            </a:r>
            <a:r>
              <a:rPr lang="de-DE" sz="2800" dirty="0"/>
              <a:t>Viel Mühsal bereite ich dir, sooft du schwanger wirst. </a:t>
            </a:r>
          </a:p>
          <a:p>
            <a:r>
              <a:rPr lang="de-DE" sz="2800" dirty="0"/>
              <a:t>Unter Schmerzen gebierst du Kinder</a:t>
            </a:r>
            <a:r>
              <a:rPr lang="de-DE" sz="2800" dirty="0" smtClean="0"/>
              <a:t>. </a:t>
            </a:r>
            <a:r>
              <a:rPr lang="de-DE" sz="2800" dirty="0"/>
              <a:t>Du hast Verlangen nach deinem Mann; </a:t>
            </a:r>
            <a:r>
              <a:rPr lang="de-DE" sz="2800" dirty="0" smtClean="0"/>
              <a:t>er </a:t>
            </a:r>
            <a:r>
              <a:rPr lang="de-DE" sz="2800" dirty="0"/>
              <a:t>aber wird über dich herrschen.</a:t>
            </a:r>
          </a:p>
          <a:p>
            <a:endParaRPr lang="de-DE" sz="2800" dirty="0" smtClean="0"/>
          </a:p>
          <a:p>
            <a:r>
              <a:rPr lang="de-DE" sz="2800" dirty="0"/>
              <a:t>Adam nannte seine Frau Eva (Leben), denn sie wurde die Mutter aller Lebendigen</a:t>
            </a:r>
            <a:r>
              <a:rPr lang="de-DE" sz="2400" dirty="0" smtClean="0"/>
              <a:t>.</a:t>
            </a:r>
            <a:endParaRPr lang="de-DE" sz="2400" dirty="0"/>
          </a:p>
        </p:txBody>
      </p:sp>
      <p:sp>
        <p:nvSpPr>
          <p:cNvPr id="4" name="Textfeld 3"/>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3619653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1560" y="980728"/>
            <a:ext cx="7920880" cy="5632311"/>
          </a:xfrm>
          <a:prstGeom prst="rect">
            <a:avLst/>
          </a:prstGeom>
          <a:noFill/>
        </p:spPr>
        <p:txBody>
          <a:bodyPr wrap="square" rtlCol="0">
            <a:spAutoFit/>
          </a:bodyPr>
          <a:lstStyle/>
          <a:p>
            <a:r>
              <a:rPr lang="de-DE" sz="2400" dirty="0" smtClean="0"/>
              <a:t>Die Unterordnung der Frau unter den Mann gehört nicht zur von Gott hergestellten natürlichen und guten Schöpfungsordnung  des Paradieses!</a:t>
            </a:r>
          </a:p>
          <a:p>
            <a:endParaRPr lang="de-DE" sz="2400" dirty="0"/>
          </a:p>
          <a:p>
            <a:r>
              <a:rPr lang="de-DE" sz="2400" dirty="0" smtClean="0"/>
              <a:t>Der Mensch hat die Macht sich gegen die von Gott gewollte Ordnung zu entscheiden und anstelle einer gerechten Ordnung eine Ordnung der Ungerechtigkeit und der Unterdrückung zu verwirklichen.</a:t>
            </a:r>
          </a:p>
          <a:p>
            <a:endParaRPr lang="de-DE" sz="2400" dirty="0" smtClean="0"/>
          </a:p>
          <a:p>
            <a:r>
              <a:rPr lang="de-DE" sz="2400" dirty="0" smtClean="0"/>
              <a:t>Und genau das ist die Unterordnung der Frau unter den Mann: Eine Ordnung der Ungerechtigkeit und Unterdrückung als Folge menschlicher Freiheit zur Fehlentscheidung.</a:t>
            </a:r>
          </a:p>
          <a:p>
            <a:endParaRPr lang="de-DE" sz="2400" dirty="0"/>
          </a:p>
          <a:p>
            <a:r>
              <a:rPr lang="de-DE" sz="2400" dirty="0" smtClean="0"/>
              <a:t>In der Geschichte definiert Adam sein Verhältnis zu Eva mit Respekt (Mutter aller Lebendigen, aller Menschen).</a:t>
            </a:r>
            <a:endParaRPr lang="de-DE" sz="2400" dirty="0"/>
          </a:p>
        </p:txBody>
      </p:sp>
      <p:sp>
        <p:nvSpPr>
          <p:cNvPr id="4" name="Textfeld 3"/>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7089040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39673" y="800852"/>
            <a:ext cx="8164775" cy="6001643"/>
          </a:xfrm>
          <a:prstGeom prst="rect">
            <a:avLst/>
          </a:prstGeom>
          <a:noFill/>
        </p:spPr>
        <p:txBody>
          <a:bodyPr wrap="square" rtlCol="0">
            <a:spAutoFit/>
          </a:bodyPr>
          <a:lstStyle/>
          <a:p>
            <a:r>
              <a:rPr lang="de-DE" sz="2400" dirty="0" smtClean="0"/>
              <a:t>Als Ergebnis lässt sich also festhalten:</a:t>
            </a:r>
          </a:p>
          <a:p>
            <a:endParaRPr lang="de-DE" sz="2400" dirty="0" smtClean="0"/>
          </a:p>
          <a:p>
            <a:pPr marL="342900" indent="-342900">
              <a:buFont typeface="Arial" panose="020B0604020202020204" pitchFamily="34" charset="0"/>
              <a:buChar char="•"/>
            </a:pPr>
            <a:r>
              <a:rPr lang="de-DE" sz="2400" dirty="0" smtClean="0"/>
              <a:t>Der biblische Text zeigt ein sehr positives Frauenbild, stellt Eva letztlich als emanzipiert, eigenständig und fortschrittsorientiert dar.</a:t>
            </a:r>
          </a:p>
          <a:p>
            <a:pPr lvl="1"/>
            <a:r>
              <a:rPr lang="de-DE" sz="2400" dirty="0" smtClean="0"/>
              <a:t>Adam erhält (fast) die Rolle eines Statisten!</a:t>
            </a:r>
          </a:p>
          <a:p>
            <a:endParaRPr lang="de-DE" sz="2400" dirty="0"/>
          </a:p>
          <a:p>
            <a:pPr marL="342900" indent="-342900">
              <a:buFont typeface="Arial" panose="020B0604020202020204" pitchFamily="34" charset="0"/>
              <a:buChar char="•"/>
            </a:pPr>
            <a:r>
              <a:rPr lang="de-DE" sz="2400" dirty="0" smtClean="0"/>
              <a:t>Das legt die Vermutung nahe, dass der Verfasser hier kritisch Stellung bezieht in der Frage der sozialen Stellung der Frau!</a:t>
            </a:r>
          </a:p>
          <a:p>
            <a:endParaRPr lang="de-DE" sz="2400" dirty="0"/>
          </a:p>
          <a:p>
            <a:pPr marL="342900" indent="-342900">
              <a:buFont typeface="Arial" panose="020B0604020202020204" pitchFamily="34" charset="0"/>
              <a:buChar char="•"/>
            </a:pPr>
            <a:r>
              <a:rPr lang="de-DE" sz="2400" dirty="0" smtClean="0"/>
              <a:t>Die im Laufe der Geschichte aus dem Text herausgelesenen Wesenszüge der Frauen sind also anscheinend interessengeleitete Diffamierungen.</a:t>
            </a:r>
          </a:p>
          <a:p>
            <a:pPr lvl="1"/>
            <a:r>
              <a:rPr lang="de-DE" sz="2400" dirty="0" smtClean="0"/>
              <a:t>(Angst vor Frauen als Herrscherin über das Leben, als gleichberechtigte und ebenbürtige Partnerinnen mit eigenen Interessen und eigenem Willen…)</a:t>
            </a:r>
            <a:endParaRPr lang="de-DE" sz="2400" dirty="0"/>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2060759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80728"/>
            <a:ext cx="7920880" cy="4708981"/>
          </a:xfrm>
          <a:prstGeom prst="rect">
            <a:avLst/>
          </a:prstGeom>
          <a:noFill/>
        </p:spPr>
        <p:txBody>
          <a:bodyPr wrap="square" rtlCol="0">
            <a:spAutoFit/>
          </a:bodyPr>
          <a:lstStyle/>
          <a:p>
            <a:r>
              <a:rPr lang="de-DE" sz="2000" dirty="0" smtClean="0"/>
              <a:t>Schon im Neuen Testament  ist eine verunstaltende Interpretation von Gen 3 zu finden: </a:t>
            </a:r>
          </a:p>
          <a:p>
            <a:endParaRPr lang="de-DE" sz="2000" dirty="0"/>
          </a:p>
          <a:p>
            <a:r>
              <a:rPr lang="de-DE" sz="2000" dirty="0" smtClean="0"/>
              <a:t>1. Tim 2, </a:t>
            </a:r>
            <a:r>
              <a:rPr lang="de-DE" sz="2000" dirty="0"/>
              <a:t>9</a:t>
            </a:r>
            <a:r>
              <a:rPr lang="de-DE" sz="2000" dirty="0" smtClean="0"/>
              <a:t>-15</a:t>
            </a:r>
          </a:p>
          <a:p>
            <a:r>
              <a:rPr lang="de-DE" sz="2000" dirty="0" smtClean="0"/>
              <a:t>Auch </a:t>
            </a:r>
            <a:r>
              <a:rPr lang="de-DE" sz="2000" dirty="0"/>
              <a:t>sollen die Frauen sich anständig, bescheiden und zurückhaltend kleiden; nicht Haartracht, Gold, Perlen oder kostbare Kleider seien ihr </a:t>
            </a:r>
            <a:r>
              <a:rPr lang="de-DE" sz="2000" dirty="0" smtClean="0"/>
              <a:t>Schmuck, sondern </a:t>
            </a:r>
            <a:r>
              <a:rPr lang="de-DE" sz="2000" dirty="0"/>
              <a:t>gute Werke; so gehört es sich für Frauen, die gottesfürchtig sein wollen.</a:t>
            </a:r>
          </a:p>
          <a:p>
            <a:r>
              <a:rPr lang="de-DE" sz="2000" dirty="0" smtClean="0"/>
              <a:t>Eine </a:t>
            </a:r>
            <a:r>
              <a:rPr lang="de-DE" sz="2000" dirty="0"/>
              <a:t>Frau soll sich still und in aller Unterordnung belehren </a:t>
            </a:r>
            <a:r>
              <a:rPr lang="de-DE" sz="2000" dirty="0" smtClean="0"/>
              <a:t>lassen. Dass </a:t>
            </a:r>
            <a:r>
              <a:rPr lang="de-DE" sz="2000" dirty="0"/>
              <a:t>eine Frau lehrt, erlaube ich nicht, auch nicht, dass sie über ihren Mann herrscht; sie soll sich still verhalten.</a:t>
            </a:r>
          </a:p>
          <a:p>
            <a:r>
              <a:rPr lang="de-DE" sz="2000" i="1" dirty="0" smtClean="0">
                <a:solidFill>
                  <a:srgbClr val="FFFF00"/>
                </a:solidFill>
              </a:rPr>
              <a:t>Denn </a:t>
            </a:r>
            <a:r>
              <a:rPr lang="de-DE" sz="2000" i="1" dirty="0">
                <a:solidFill>
                  <a:srgbClr val="FFFF00"/>
                </a:solidFill>
              </a:rPr>
              <a:t>zuerst wurde Adam erschaffen, danach </a:t>
            </a:r>
            <a:r>
              <a:rPr lang="de-DE" sz="2000" i="1" dirty="0" smtClean="0">
                <a:solidFill>
                  <a:srgbClr val="FFFF00"/>
                </a:solidFill>
              </a:rPr>
              <a:t>Eva. Und </a:t>
            </a:r>
            <a:r>
              <a:rPr lang="de-DE" sz="2000" i="1" dirty="0">
                <a:solidFill>
                  <a:srgbClr val="FFFF00"/>
                </a:solidFill>
              </a:rPr>
              <a:t>nicht Adam wurde verführt, sondern die Frau ließ sich verführen und übertrat das Gebot.</a:t>
            </a:r>
          </a:p>
          <a:p>
            <a:r>
              <a:rPr lang="de-DE" sz="2000" i="1" dirty="0" smtClean="0">
                <a:solidFill>
                  <a:srgbClr val="FFFF00"/>
                </a:solidFill>
              </a:rPr>
              <a:t>Sie </a:t>
            </a:r>
            <a:r>
              <a:rPr lang="de-DE" sz="2000" i="1" dirty="0">
                <a:solidFill>
                  <a:srgbClr val="FFFF00"/>
                </a:solidFill>
              </a:rPr>
              <a:t>wird aber dadurch gerettet werden, dass sie Kinder zur Welt bringt, wenn sie in Glaube, Liebe und Heiligkeit ein besonnenes Leben führt</a:t>
            </a:r>
            <a:r>
              <a:rPr lang="de-DE" sz="2000" i="1" dirty="0" smtClean="0">
                <a:solidFill>
                  <a:srgbClr val="FFFF00"/>
                </a:solidFill>
              </a:rPr>
              <a:t>.</a:t>
            </a:r>
            <a:endParaRPr lang="de-DE" sz="2000" i="1" dirty="0">
              <a:solidFill>
                <a:srgbClr val="FFFF00"/>
              </a:solidFill>
            </a:endParaRPr>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11265972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3569" y="1164172"/>
            <a:ext cx="7676984" cy="4524315"/>
          </a:xfrm>
          <a:prstGeom prst="rect">
            <a:avLst/>
          </a:prstGeom>
          <a:noFill/>
        </p:spPr>
        <p:txBody>
          <a:bodyPr wrap="square" rtlCol="0">
            <a:spAutoFit/>
          </a:bodyPr>
          <a:lstStyle/>
          <a:p>
            <a:r>
              <a:rPr lang="de-DE" sz="2400" dirty="0" smtClean="0"/>
              <a:t>Diesen Ansatz führt der Kirchenvater Tertullian um 200 n.Chr. weiter, indem er sich an die Frauen wendet:</a:t>
            </a:r>
          </a:p>
          <a:p>
            <a:endParaRPr lang="de-DE" sz="2400" dirty="0"/>
          </a:p>
          <a:p>
            <a:r>
              <a:rPr lang="de-DE" sz="2400" dirty="0" smtClean="0"/>
              <a:t>Weißt du nicht, dass du eine Eva bist? Es lebt der Richterspruch Gottes über deinem Geschlecht. Auch die Beschuldigung soll ihre Kraft behalten. Du bist die Tür des Teufels, du bist die </a:t>
            </a:r>
            <a:r>
              <a:rPr lang="de-DE" sz="2400" dirty="0" err="1" smtClean="0"/>
              <a:t>Entsieglerin</a:t>
            </a:r>
            <a:r>
              <a:rPr lang="de-DE" sz="2400" dirty="0" smtClean="0"/>
              <a:t> jenes Baumes, du hast zuerst das göttliche Gesetz im Stich gelassen, </a:t>
            </a:r>
            <a:r>
              <a:rPr lang="de-DE" sz="2400" i="1" dirty="0" smtClean="0">
                <a:solidFill>
                  <a:srgbClr val="FFFF00"/>
                </a:solidFill>
              </a:rPr>
              <a:t>du hast jenen überredet, den zu überreden der Teufel nicht die Macht hatte</a:t>
            </a:r>
            <a:r>
              <a:rPr lang="de-DE" sz="2400" dirty="0" smtClean="0"/>
              <a:t>: du hast das Bild Gottes, den Menschen, so leichtfertig zerschlagen. </a:t>
            </a:r>
            <a:r>
              <a:rPr lang="de-DE" sz="2400" i="1" dirty="0" smtClean="0">
                <a:solidFill>
                  <a:srgbClr val="FFFF00"/>
                </a:solidFill>
              </a:rPr>
              <a:t>Wegen dessen, was du verschuldet hast, den Tod, musste sogar der Gottessohn sterben</a:t>
            </a:r>
            <a:r>
              <a:rPr lang="de-DE" sz="2400" dirty="0" smtClean="0"/>
              <a:t>.</a:t>
            </a:r>
            <a:endParaRPr lang="de-DE" sz="2400" dirty="0"/>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775859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87624" y="1412776"/>
            <a:ext cx="6840760" cy="369332"/>
          </a:xfrm>
          <a:prstGeom prst="rect">
            <a:avLst/>
          </a:prstGeom>
          <a:noFill/>
        </p:spPr>
        <p:txBody>
          <a:bodyPr wrap="square" rtlCol="0">
            <a:spAutoFit/>
          </a:bodyPr>
          <a:lstStyle/>
          <a:p>
            <a:endParaRPr lang="de-DE"/>
          </a:p>
        </p:txBody>
      </p:sp>
      <p:sp>
        <p:nvSpPr>
          <p:cNvPr id="3" name="Textfeld 2"/>
          <p:cNvSpPr txBox="1"/>
          <p:nvPr/>
        </p:nvSpPr>
        <p:spPr>
          <a:xfrm>
            <a:off x="611560" y="908720"/>
            <a:ext cx="7632848" cy="5170646"/>
          </a:xfrm>
          <a:prstGeom prst="rect">
            <a:avLst/>
          </a:prstGeom>
          <a:noFill/>
        </p:spPr>
        <p:txBody>
          <a:bodyPr wrap="square" rtlCol="0">
            <a:spAutoFit/>
          </a:bodyPr>
          <a:lstStyle/>
          <a:p>
            <a:r>
              <a:rPr lang="de-DE" sz="2400" dirty="0" smtClean="0"/>
              <a:t>1487 schreibt Heinrich Kramer im Hexenhammer</a:t>
            </a:r>
          </a:p>
          <a:p>
            <a:endParaRPr lang="de-DE" sz="2400" dirty="0" smtClean="0"/>
          </a:p>
          <a:p>
            <a:r>
              <a:rPr lang="de-DE" sz="2400" dirty="0" smtClean="0"/>
              <a:t>Denn mögen auch die Schriften im Alten Testamente von den Weibern meist Schlechtes erzählen und zwar wegen der </a:t>
            </a:r>
            <a:r>
              <a:rPr lang="de-DE" sz="2400" i="1" dirty="0" smtClean="0">
                <a:solidFill>
                  <a:srgbClr val="FFFF00"/>
                </a:solidFill>
              </a:rPr>
              <a:t>ersten Sünderin, nämlich Eva und ihren Nachahmerinnen </a:t>
            </a:r>
            <a:r>
              <a:rPr lang="de-DE" sz="2400" dirty="0" smtClean="0"/>
              <a:t>[…] Denn was den Verstand betrifft oder das Verstehen des Geistigen, scheinen sie von anderer Art zu sein als die Männer […] Die Mängel werden auch gekennzeichnet bei der Schaffung des ersten Weibes, indem sie aus einer krummen Rippe geformt wurde, d.h. aus einer Brustrippe, die gekrümmt und gleichsam dem Mann entgegen geneigt ist. Aus diesem Mangel geht hervor, </a:t>
            </a:r>
            <a:r>
              <a:rPr lang="de-DE" sz="2400" i="1" dirty="0" smtClean="0">
                <a:solidFill>
                  <a:srgbClr val="FFFF00"/>
                </a:solidFill>
              </a:rPr>
              <a:t>dass, da das Weib nur ein unvollkommenes Tier ist, es immer täuscht</a:t>
            </a:r>
            <a:r>
              <a:rPr lang="de-DE" sz="2400" dirty="0" smtClean="0"/>
              <a:t>.</a:t>
            </a:r>
            <a:endParaRPr lang="de-DE" sz="2400" dirty="0"/>
          </a:p>
          <a:p>
            <a:endParaRPr lang="de-DE" dirty="0"/>
          </a:p>
        </p:txBody>
      </p:sp>
      <p:sp>
        <p:nvSpPr>
          <p:cNvPr id="4" name="Textfeld 3"/>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4120466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descr="Paradies.jpg"/>
          <p:cNvPicPr>
            <a:picLocks noChangeAspect="1"/>
          </p:cNvPicPr>
          <p:nvPr/>
        </p:nvPicPr>
        <p:blipFill>
          <a:blip r:embed="rId2" cstate="print">
            <a:duotone>
              <a:schemeClr val="accent3">
                <a:shade val="45000"/>
                <a:satMod val="135000"/>
              </a:schemeClr>
              <a:prstClr val="white"/>
            </a:duotone>
            <a:lum bright="20000"/>
          </a:blip>
          <a:stretch>
            <a:fillRect/>
          </a:stretch>
        </p:blipFill>
        <p:spPr>
          <a:xfrm>
            <a:off x="72000" y="548680"/>
            <a:ext cx="9072000" cy="5832648"/>
          </a:xfrm>
          <a:prstGeom prst="rect">
            <a:avLst/>
          </a:prstGeom>
          <a:ln>
            <a:noFill/>
          </a:ln>
          <a:effectLst>
            <a:softEdge rad="112500"/>
          </a:effectLst>
        </p:spPr>
      </p:pic>
      <p:sp>
        <p:nvSpPr>
          <p:cNvPr id="2" name="Titel 1"/>
          <p:cNvSpPr>
            <a:spLocks noGrp="1"/>
          </p:cNvSpPr>
          <p:nvPr>
            <p:ph type="title"/>
          </p:nvPr>
        </p:nvSpPr>
        <p:spPr/>
        <p:txBody>
          <a:bodyPr>
            <a:normAutofit/>
          </a:bodyPr>
          <a:lstStyle/>
          <a:p>
            <a:r>
              <a:rPr lang="de-DE"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1.c. Definition „Paradies“</a:t>
            </a:r>
            <a:endParaRPr lang="de-DE"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lstStyle/>
          <a:p>
            <a:pPr>
              <a:buNone/>
            </a:pPr>
            <a:r>
              <a:rPr lang="de-DE" dirty="0" smtClean="0"/>
              <a:t>3. </a:t>
            </a:r>
            <a:r>
              <a:rPr lang="de-DE" b="1" dirty="0" smtClean="0"/>
              <a:t>Kleines Islam-Lexikon</a:t>
            </a:r>
            <a:r>
              <a:rPr lang="de-DE" dirty="0" smtClean="0"/>
              <a:t>: P. siebenfach aufgebaut, welches durch eine Art Himmelsreise zu durchschreiten sei. Das P. sei von Flüssen durchzogen, ein Ort der Kühle und des Schattens mit paradiesischen Früchten und Getränken, wo ewig jungfräuliche und großäugige Mädchen zu erwarten seien.</a:t>
            </a:r>
            <a:endParaRPr lang="de-DE" dirty="0"/>
          </a:p>
        </p:txBody>
      </p:sp>
    </p:spTree>
    <p:extLst>
      <p:ext uri="{BB962C8B-B14F-4D97-AF65-F5344CB8AC3E}">
        <p14:creationId xmlns:p14="http://schemas.microsoft.com/office/powerpoint/2010/main" val="36315260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5" y="1556791"/>
            <a:ext cx="7965017" cy="3970318"/>
          </a:xfrm>
          <a:prstGeom prst="rect">
            <a:avLst/>
          </a:prstGeom>
          <a:noFill/>
        </p:spPr>
        <p:txBody>
          <a:bodyPr wrap="square" rtlCol="0">
            <a:spAutoFit/>
          </a:bodyPr>
          <a:lstStyle/>
          <a:p>
            <a:r>
              <a:rPr lang="de-DE" sz="2800" dirty="0" smtClean="0"/>
              <a:t>1910 fragt sich Max Funke „Sind die Weiber Menschen? </a:t>
            </a:r>
            <a:r>
              <a:rPr lang="de-DE" sz="2800" dirty="0" err="1" smtClean="0"/>
              <a:t>Mulieres</a:t>
            </a:r>
            <a:r>
              <a:rPr lang="de-DE" sz="2800" dirty="0" smtClean="0"/>
              <a:t> </a:t>
            </a:r>
            <a:r>
              <a:rPr lang="de-DE" sz="2800" dirty="0" err="1" smtClean="0"/>
              <a:t>homines</a:t>
            </a:r>
            <a:r>
              <a:rPr lang="de-DE" sz="2800" dirty="0" smtClean="0"/>
              <a:t> non </a:t>
            </a:r>
            <a:r>
              <a:rPr lang="de-DE" sz="2800" dirty="0" err="1" smtClean="0"/>
              <a:t>sunt</a:t>
            </a:r>
            <a:r>
              <a:rPr lang="de-DE" sz="2800" dirty="0" smtClean="0"/>
              <a:t>“</a:t>
            </a:r>
          </a:p>
          <a:p>
            <a:endParaRPr lang="de-DE" sz="2800" dirty="0" smtClean="0"/>
          </a:p>
          <a:p>
            <a:r>
              <a:rPr lang="de-DE" sz="2800" dirty="0" smtClean="0"/>
              <a:t>Verursachte nicht ein Weib den Fall Adams […]?</a:t>
            </a:r>
          </a:p>
          <a:p>
            <a:r>
              <a:rPr lang="de-DE" sz="2800" dirty="0" smtClean="0"/>
              <a:t>Und als Gott Adam und Eva aus dem Paradies stieß, richtete er an Adam die Frage: „Warum hast du von dem verbotenen Baum gegessen?“ – </a:t>
            </a:r>
            <a:r>
              <a:rPr lang="de-DE" sz="2800" i="1" dirty="0" smtClean="0">
                <a:solidFill>
                  <a:srgbClr val="FFFF00"/>
                </a:solidFill>
              </a:rPr>
              <a:t>Hätte Gott aber Eva als einen Menschen anerkannt, so würde er gewiss auch an sie diese Frage gerichtet haben.</a:t>
            </a:r>
            <a:endParaRPr lang="de-DE" i="1" dirty="0">
              <a:solidFill>
                <a:srgbClr val="FFFF00"/>
              </a:solidFill>
            </a:endParaRPr>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30295223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1559" y="1412776"/>
            <a:ext cx="7748993" cy="4031873"/>
          </a:xfrm>
          <a:prstGeom prst="rect">
            <a:avLst/>
          </a:prstGeom>
          <a:noFill/>
        </p:spPr>
        <p:txBody>
          <a:bodyPr wrap="square" rtlCol="0">
            <a:spAutoFit/>
          </a:bodyPr>
          <a:lstStyle/>
          <a:p>
            <a:r>
              <a:rPr lang="de-DE" sz="3200" dirty="0" smtClean="0"/>
              <a:t>1940 erinnert Adolf </a:t>
            </a:r>
            <a:r>
              <a:rPr lang="de-DE" sz="3200" dirty="0" err="1" smtClean="0"/>
              <a:t>Brandmeyer</a:t>
            </a:r>
            <a:r>
              <a:rPr lang="de-DE" sz="3200" dirty="0" smtClean="0"/>
              <a:t>, der Leiter der Reichfrauenhilfe in einer Predigt die Frauen an ihre eigentliche Aufgabe und Funktion:</a:t>
            </a:r>
          </a:p>
          <a:p>
            <a:endParaRPr lang="de-DE" sz="3200" dirty="0"/>
          </a:p>
          <a:p>
            <a:r>
              <a:rPr lang="de-DE" sz="3200" dirty="0" smtClean="0"/>
              <a:t>Christus befreit euch Mütter von eurer Triebhaftigkeit und ruft euch Mütter als frohe, gehorsame Mägde in seine Gemeinde.</a:t>
            </a:r>
            <a:endParaRPr lang="de-DE" sz="3200" dirty="0"/>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16570122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3568" y="1196752"/>
            <a:ext cx="7488832" cy="4154984"/>
          </a:xfrm>
          <a:prstGeom prst="rect">
            <a:avLst/>
          </a:prstGeom>
        </p:spPr>
        <p:txBody>
          <a:bodyPr wrap="square">
            <a:spAutoFit/>
          </a:bodyPr>
          <a:lstStyle/>
          <a:p>
            <a:r>
              <a:rPr lang="de-DE" sz="2400" dirty="0" smtClean="0"/>
              <a:t>Alle hier dargestellten und begründeten Wesensmerkmale Evas und damit der Frauen basieren auf Fehlinterpretationen und Verzerrungen des Bibeltextes.</a:t>
            </a:r>
          </a:p>
          <a:p>
            <a:endParaRPr lang="de-DE" sz="2400" dirty="0"/>
          </a:p>
          <a:p>
            <a:endParaRPr lang="de-DE" sz="2400" dirty="0" smtClean="0"/>
          </a:p>
          <a:p>
            <a:r>
              <a:rPr lang="de-DE" sz="2400" dirty="0" smtClean="0"/>
              <a:t>Alle diese Wesensmerkmale lassen sich jedoch </a:t>
            </a:r>
            <a:r>
              <a:rPr lang="de-DE" sz="2400" dirty="0" smtClean="0">
                <a:solidFill>
                  <a:srgbClr val="FFFF00"/>
                </a:solidFill>
              </a:rPr>
              <a:t>auch heute noch</a:t>
            </a:r>
            <a:r>
              <a:rPr lang="de-DE" sz="2400" dirty="0" smtClean="0"/>
              <a:t> als „Aussage zwischen den Zeilen“ in den betrachteten aktuellen Bildern  wiederfinden.</a:t>
            </a:r>
          </a:p>
          <a:p>
            <a:endParaRPr lang="de-DE" sz="2400" dirty="0"/>
          </a:p>
          <a:p>
            <a:r>
              <a:rPr lang="de-DE" sz="2400" dirty="0" smtClean="0"/>
              <a:t>Diese Verzerrung ist jedoch </a:t>
            </a:r>
            <a:r>
              <a:rPr lang="de-DE" sz="2400" dirty="0" smtClean="0">
                <a:solidFill>
                  <a:srgbClr val="FFFF00"/>
                </a:solidFill>
              </a:rPr>
              <a:t>auch in der anderen Richtung </a:t>
            </a:r>
            <a:r>
              <a:rPr lang="de-DE" sz="2400" dirty="0" smtClean="0"/>
              <a:t>zu finden: Bibel in gerechter Sprache</a:t>
            </a:r>
            <a:endParaRPr lang="de-DE" dirty="0" smtClean="0"/>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472991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90343" y="2276872"/>
            <a:ext cx="7848872" cy="1200329"/>
          </a:xfrm>
          <a:prstGeom prst="rect">
            <a:avLst/>
          </a:prstGeom>
          <a:noFill/>
        </p:spPr>
        <p:txBody>
          <a:bodyPr wrap="square" rtlCol="0">
            <a:spAutoFit/>
          </a:bodyPr>
          <a:lstStyle/>
          <a:p>
            <a:r>
              <a:rPr lang="de-DE" sz="3600" dirty="0" smtClean="0"/>
              <a:t>Ein abschließender Blick in die Interpretation Evas in der Malerei…</a:t>
            </a:r>
            <a:endParaRPr lang="de-DE" sz="3600" dirty="0"/>
          </a:p>
        </p:txBody>
      </p:sp>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6995161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860032" y="1412776"/>
            <a:ext cx="3384376" cy="646331"/>
          </a:xfrm>
          <a:prstGeom prst="rect">
            <a:avLst/>
          </a:prstGeom>
          <a:noFill/>
        </p:spPr>
        <p:txBody>
          <a:bodyPr wrap="square" rtlCol="0">
            <a:spAutoFit/>
          </a:bodyPr>
          <a:lstStyle/>
          <a:p>
            <a:r>
              <a:rPr lang="de-DE" dirty="0" smtClean="0"/>
              <a:t>Illustration der </a:t>
            </a:r>
            <a:r>
              <a:rPr lang="de-DE" dirty="0" err="1" smtClean="0"/>
              <a:t>Grandval</a:t>
            </a:r>
            <a:r>
              <a:rPr lang="de-DE" dirty="0" smtClean="0"/>
              <a:t>-Bibel um 840</a:t>
            </a:r>
            <a:endParaRPr lang="de-DE" dirty="0"/>
          </a:p>
        </p:txBody>
      </p:sp>
      <p:pic>
        <p:nvPicPr>
          <p:cNvPr id="5124" name="Picture 4" descr="http://upload.wikimedia.org/wikipedia/commons/thumb/3/33/AdamEveMoutierGrandvalBibleBritLibAddMS10546Fol5b.jpg/640px-AdamEveMoutierGrandvalBibleBritLibAddMS10546Fol5b.jpg"/>
          <p:cNvPicPr>
            <a:picLocks noChangeAspect="1" noChangeArrowheads="1"/>
          </p:cNvPicPr>
          <p:nvPr/>
        </p:nvPicPr>
        <p:blipFill rotWithShape="1">
          <a:blip r:embed="rId2">
            <a:extLst>
              <a:ext uri="{28A0092B-C50C-407E-A947-70E740481C1C}">
                <a14:useLocalDpi xmlns:a14="http://schemas.microsoft.com/office/drawing/2010/main" val="0"/>
              </a:ext>
            </a:extLst>
          </a:blip>
          <a:srcRect l="7707" t="4589" b="5728"/>
          <a:stretch/>
        </p:blipFill>
        <p:spPr bwMode="auto">
          <a:xfrm>
            <a:off x="734938" y="908720"/>
            <a:ext cx="4064348" cy="541803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37320634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1/12/Albrecht_D%C3%BCrer_002.jpg/800px-Albrecht_D%C3%BCrer_002.jpg"/>
          <p:cNvPicPr>
            <a:picLocks noChangeAspect="1" noChangeArrowheads="1"/>
          </p:cNvPicPr>
          <p:nvPr/>
        </p:nvPicPr>
        <p:blipFill rotWithShape="1">
          <a:blip r:embed="rId2">
            <a:extLst>
              <a:ext uri="{28A0092B-C50C-407E-A947-70E740481C1C}">
                <a14:useLocalDpi xmlns:a14="http://schemas.microsoft.com/office/drawing/2010/main" val="0"/>
              </a:ext>
            </a:extLst>
          </a:blip>
          <a:srcRect l="53301"/>
          <a:stretch/>
        </p:blipFill>
        <p:spPr bwMode="auto">
          <a:xfrm>
            <a:off x="188006" y="692696"/>
            <a:ext cx="2087641" cy="5878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2195736" y="934074"/>
            <a:ext cx="1656184" cy="646331"/>
          </a:xfrm>
          <a:prstGeom prst="rect">
            <a:avLst/>
          </a:prstGeom>
          <a:noFill/>
        </p:spPr>
        <p:txBody>
          <a:bodyPr wrap="square" rtlCol="0">
            <a:spAutoFit/>
          </a:bodyPr>
          <a:lstStyle/>
          <a:p>
            <a:r>
              <a:rPr lang="de-DE" dirty="0" smtClean="0"/>
              <a:t>Albrecht Dürer 1471-1528</a:t>
            </a:r>
            <a:endParaRPr lang="de-DE" dirty="0"/>
          </a:p>
        </p:txBody>
      </p:sp>
      <p:pic>
        <p:nvPicPr>
          <p:cNvPr id="6" name="Picture 2" descr="http://upload.wikimedia.org/wikipedia/commons/thumb/2/20/Lucas_Cranach_d.%C3%84._-_Adam_und_Eva_%28Gem%C3%A4ldepaar%29%2C_Herzog_Anton_Ulrich-Museum.jpg/640px-Lucas_Cranach_d.%C3%84._-_Adam_und_Eva_%28Gem%C3%A4ldepaar%29%2C_Herzog_Anton_Ulrich-Museum.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588224" y="476672"/>
            <a:ext cx="2106778" cy="576072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716016" y="5591061"/>
            <a:ext cx="1944216" cy="646331"/>
          </a:xfrm>
          <a:prstGeom prst="rect">
            <a:avLst/>
          </a:prstGeom>
          <a:noFill/>
        </p:spPr>
        <p:txBody>
          <a:bodyPr wrap="square" rtlCol="0">
            <a:spAutoFit/>
          </a:bodyPr>
          <a:lstStyle/>
          <a:p>
            <a:r>
              <a:rPr lang="de-DE" dirty="0" smtClean="0"/>
              <a:t>Lucas Cranach </a:t>
            </a:r>
            <a:r>
              <a:rPr lang="de-DE" dirty="0" err="1" smtClean="0"/>
              <a:t>d.Ä</a:t>
            </a:r>
            <a:r>
              <a:rPr lang="de-DE" dirty="0" smtClean="0"/>
              <a:t>. 1472-1553</a:t>
            </a:r>
          </a:p>
        </p:txBody>
      </p:sp>
      <p:sp>
        <p:nvSpPr>
          <p:cNvPr id="8" name="Textfeld 7"/>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10175595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ild:  Lucas Cranach d. Ä. - Adam und E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732" y="1268760"/>
            <a:ext cx="3152775"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4860032" y="1196752"/>
            <a:ext cx="2160240" cy="923330"/>
          </a:xfrm>
          <a:prstGeom prst="rect">
            <a:avLst/>
          </a:prstGeom>
          <a:noFill/>
        </p:spPr>
        <p:txBody>
          <a:bodyPr wrap="square" rtlCol="0">
            <a:spAutoFit/>
          </a:bodyPr>
          <a:lstStyle/>
          <a:p>
            <a:r>
              <a:rPr lang="de-DE" dirty="0" smtClean="0"/>
              <a:t>Lucas Cranach </a:t>
            </a:r>
            <a:r>
              <a:rPr lang="de-DE" dirty="0" err="1" smtClean="0"/>
              <a:t>d.Ä</a:t>
            </a:r>
            <a:r>
              <a:rPr lang="de-DE" dirty="0" smtClean="0"/>
              <a:t>. 1472-1553</a:t>
            </a:r>
          </a:p>
          <a:p>
            <a:r>
              <a:rPr lang="de-DE" dirty="0" smtClean="0"/>
              <a:t>Adam und Eva</a:t>
            </a:r>
            <a:endParaRPr lang="de-DE" dirty="0"/>
          </a:p>
        </p:txBody>
      </p:sp>
      <p:sp>
        <p:nvSpPr>
          <p:cNvPr id="4" name="Textfeld 3"/>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29965277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a/ac/Creaci%C3%B3n_de_Ad%C3%A1m.jpg/1024px-Creaci%C3%B3n_de_Ad%C3%A1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980728"/>
            <a:ext cx="9168384" cy="4270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11560" y="5445224"/>
            <a:ext cx="6048672" cy="369332"/>
          </a:xfrm>
          <a:prstGeom prst="rect">
            <a:avLst/>
          </a:prstGeom>
          <a:noFill/>
        </p:spPr>
        <p:txBody>
          <a:bodyPr wrap="square" rtlCol="0">
            <a:spAutoFit/>
          </a:bodyPr>
          <a:lstStyle/>
          <a:p>
            <a:r>
              <a:rPr lang="de-DE" dirty="0" smtClean="0"/>
              <a:t>Michelangelo 1475-1564 </a:t>
            </a:r>
            <a:r>
              <a:rPr lang="de-DE" dirty="0"/>
              <a:t>(Sixtinische Kapelle</a:t>
            </a:r>
            <a:r>
              <a:rPr lang="de-DE" dirty="0" smtClean="0"/>
              <a:t>)</a:t>
            </a:r>
            <a:endParaRPr lang="de-DE" dirty="0"/>
          </a:p>
        </p:txBody>
      </p:sp>
      <p:sp>
        <p:nvSpPr>
          <p:cNvPr id="4" name="Textfeld 3"/>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22091647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556792"/>
            <a:ext cx="4286250" cy="3886200"/>
          </a:xfrm>
          <a:prstGeom prst="rect">
            <a:avLst/>
          </a:prstGeom>
        </p:spPr>
      </p:pic>
      <p:sp>
        <p:nvSpPr>
          <p:cNvPr id="3" name="Textfeld 2"/>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1805166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6/67/Michelangelo_S%C3%BCndenf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8883701" cy="4136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11560" y="5445224"/>
            <a:ext cx="7200800" cy="369332"/>
          </a:xfrm>
          <a:prstGeom prst="rect">
            <a:avLst/>
          </a:prstGeom>
          <a:noFill/>
        </p:spPr>
        <p:txBody>
          <a:bodyPr wrap="square" rtlCol="0">
            <a:spAutoFit/>
          </a:bodyPr>
          <a:lstStyle/>
          <a:p>
            <a:r>
              <a:rPr lang="de-DE" dirty="0" smtClean="0"/>
              <a:t>Michelangelo 1475-1564 (Sixtinische Kapelle)</a:t>
            </a:r>
            <a:endParaRPr lang="de-DE" dirty="0"/>
          </a:p>
        </p:txBody>
      </p:sp>
      <p:sp>
        <p:nvSpPr>
          <p:cNvPr id="4" name="Textfeld 3"/>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832735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de-DE"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de-DE"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de-DE"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de-DE"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de-DE"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1.d. Zusammenfassung: </a:t>
            </a:r>
            <a:br>
              <a:rPr lang="de-DE"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de-DE"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Definitionen „Paradies“</a:t>
            </a:r>
            <a:endParaRPr lang="de-DE"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a:xfrm>
            <a:off x="457200" y="2348880"/>
            <a:ext cx="8229600" cy="3777283"/>
          </a:xfrm>
        </p:spPr>
        <p:txBody>
          <a:bodyPr>
            <a:normAutofit fontScale="85000" lnSpcReduction="20000"/>
          </a:bodyPr>
          <a:lstStyle/>
          <a:p>
            <a:pPr>
              <a:buNone/>
            </a:pPr>
            <a:endParaRPr lang="de-DE" dirty="0" smtClean="0"/>
          </a:p>
          <a:p>
            <a:pPr>
              <a:buNone/>
            </a:pPr>
            <a:endParaRPr lang="de-DE" dirty="0" smtClean="0"/>
          </a:p>
          <a:p>
            <a:pPr>
              <a:buNone/>
            </a:pPr>
            <a:r>
              <a:rPr lang="de-DE" dirty="0" smtClean="0"/>
              <a:t>-&gt; örtliche Abhängigkeit </a:t>
            </a:r>
          </a:p>
          <a:p>
            <a:pPr>
              <a:buNone/>
            </a:pPr>
            <a:r>
              <a:rPr lang="de-DE" dirty="0" smtClean="0"/>
              <a:t>-&gt; kulturelle Abhängigkeit </a:t>
            </a:r>
          </a:p>
          <a:p>
            <a:pPr>
              <a:buNone/>
            </a:pPr>
            <a:r>
              <a:rPr lang="de-DE" dirty="0" smtClean="0"/>
              <a:t>-&gt; Bezug der Vorstellungen während des Lebens und nach dem Tod</a:t>
            </a:r>
          </a:p>
          <a:p>
            <a:pPr>
              <a:buNone/>
            </a:pPr>
            <a:r>
              <a:rPr lang="de-DE" dirty="0" smtClean="0"/>
              <a:t>-&gt; Synonyme: Himmel, Garten Eden, Reich Gottes</a:t>
            </a:r>
          </a:p>
          <a:p>
            <a:pPr>
              <a:buNone/>
            </a:pPr>
            <a:endParaRPr lang="de-DE" dirty="0"/>
          </a:p>
          <a:p>
            <a:pPr>
              <a:buNone/>
            </a:pPr>
            <a:r>
              <a:rPr lang="de-DE" dirty="0" smtClean="0"/>
              <a:t>-&gt; Rückgriff Gedicht: Vergleich mit Definitionen…</a:t>
            </a:r>
            <a:endParaRPr lang="de-DE" dirty="0"/>
          </a:p>
        </p:txBody>
      </p:sp>
    </p:spTree>
    <p:extLst>
      <p:ext uri="{BB962C8B-B14F-4D97-AF65-F5344CB8AC3E}">
        <p14:creationId xmlns:p14="http://schemas.microsoft.com/office/powerpoint/2010/main" val="39909016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kreudenstein-online.de/Religionskritik/images/titian_suendenf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94651"/>
            <a:ext cx="3067050" cy="4000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4716016" y="1988840"/>
            <a:ext cx="2880320" cy="369332"/>
          </a:xfrm>
          <a:prstGeom prst="rect">
            <a:avLst/>
          </a:prstGeom>
          <a:noFill/>
        </p:spPr>
        <p:txBody>
          <a:bodyPr wrap="square" rtlCol="0">
            <a:spAutoFit/>
          </a:bodyPr>
          <a:lstStyle/>
          <a:p>
            <a:r>
              <a:rPr lang="de-DE" dirty="0" smtClean="0"/>
              <a:t>Tizian 1570</a:t>
            </a:r>
            <a:endParaRPr lang="de-DE" dirty="0"/>
          </a:p>
        </p:txBody>
      </p:sp>
      <p:sp>
        <p:nvSpPr>
          <p:cNvPr id="5" name="Textfeld 4"/>
          <p:cNvSpPr txBox="1"/>
          <p:nvPr/>
        </p:nvSpPr>
        <p:spPr>
          <a:xfrm>
            <a:off x="592073" y="0"/>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38985172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dam und Eva im Paradies vor dem Baum mit der Schl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4572000" cy="564642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652120" y="1124744"/>
            <a:ext cx="2520280" cy="646331"/>
          </a:xfrm>
          <a:prstGeom prst="rect">
            <a:avLst/>
          </a:prstGeom>
          <a:noFill/>
        </p:spPr>
        <p:txBody>
          <a:bodyPr wrap="square" rtlCol="0">
            <a:spAutoFit/>
          </a:bodyPr>
          <a:lstStyle/>
          <a:p>
            <a:r>
              <a:rPr lang="de-DE" dirty="0" smtClean="0"/>
              <a:t>Cornelis </a:t>
            </a:r>
            <a:r>
              <a:rPr lang="de-DE" dirty="0"/>
              <a:t>van </a:t>
            </a:r>
            <a:r>
              <a:rPr lang="de-DE" dirty="0" smtClean="0"/>
              <a:t>Haarlem</a:t>
            </a:r>
            <a:r>
              <a:rPr lang="de-DE" dirty="0"/>
              <a:t> 1592</a:t>
            </a:r>
          </a:p>
        </p:txBody>
      </p:sp>
      <p:sp>
        <p:nvSpPr>
          <p:cNvPr id="5" name="Textfeld 4"/>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18346578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r Sündenfall - 1616 - Hendrik Goltzius">
            <a:hlinkClick r:id="rId2" tooltip="797px-the_fall_of_man-1616.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5400675" cy="4067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516216" y="1412776"/>
            <a:ext cx="2160240" cy="646331"/>
          </a:xfrm>
          <a:prstGeom prst="rect">
            <a:avLst/>
          </a:prstGeom>
          <a:noFill/>
        </p:spPr>
        <p:txBody>
          <a:bodyPr wrap="square" rtlCol="0">
            <a:spAutoFit/>
          </a:bodyPr>
          <a:lstStyle/>
          <a:p>
            <a:r>
              <a:rPr lang="de-DE" dirty="0" smtClean="0"/>
              <a:t> </a:t>
            </a:r>
            <a:r>
              <a:rPr lang="de-DE" dirty="0"/>
              <a:t>Hendrik </a:t>
            </a:r>
            <a:r>
              <a:rPr lang="de-DE" dirty="0" err="1"/>
              <a:t>Goltzius</a:t>
            </a:r>
            <a:r>
              <a:rPr lang="de-DE" dirty="0"/>
              <a:t> 1616</a:t>
            </a:r>
          </a:p>
        </p:txBody>
      </p:sp>
      <p:sp>
        <p:nvSpPr>
          <p:cNvPr id="5" name="Textfeld 4"/>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14876844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am und Eva - 1623-1625 - Domenichino">
            <a:hlinkClick r:id="rId2" tooltip="459px-domenichino_adam_eve.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72160"/>
            <a:ext cx="4663440" cy="6085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796136" y="1268760"/>
            <a:ext cx="2880320" cy="369332"/>
          </a:xfrm>
          <a:prstGeom prst="rect">
            <a:avLst/>
          </a:prstGeom>
          <a:noFill/>
        </p:spPr>
        <p:txBody>
          <a:bodyPr wrap="square" rtlCol="0">
            <a:spAutoFit/>
          </a:bodyPr>
          <a:lstStyle/>
          <a:p>
            <a:r>
              <a:rPr lang="de-DE" dirty="0" smtClean="0"/>
              <a:t>Domenichino 1623-1625</a:t>
            </a:r>
            <a:endParaRPr lang="de-DE" dirty="0"/>
          </a:p>
        </p:txBody>
      </p:sp>
      <p:sp>
        <p:nvSpPr>
          <p:cNvPr id="5" name="Textfeld 4"/>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3590994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useppe Arcimboldo (Arcimboldi) - Eva mit Apfel und gegenü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37719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4716016" y="1790262"/>
            <a:ext cx="3168352" cy="646331"/>
          </a:xfrm>
          <a:prstGeom prst="rect">
            <a:avLst/>
          </a:prstGeom>
          <a:noFill/>
        </p:spPr>
        <p:txBody>
          <a:bodyPr wrap="square" rtlCol="0">
            <a:spAutoFit/>
          </a:bodyPr>
          <a:lstStyle/>
          <a:p>
            <a:r>
              <a:rPr lang="de-DE" dirty="0" smtClean="0"/>
              <a:t>Giuseppe </a:t>
            </a:r>
            <a:r>
              <a:rPr lang="de-DE" dirty="0" err="1" smtClean="0"/>
              <a:t>Archimboldo</a:t>
            </a:r>
            <a:r>
              <a:rPr lang="de-DE" dirty="0" smtClean="0"/>
              <a:t>, Eva mit Apfel und gegenüber, 1578</a:t>
            </a:r>
            <a:endParaRPr lang="de-DE" dirty="0"/>
          </a:p>
        </p:txBody>
      </p:sp>
      <p:sp>
        <p:nvSpPr>
          <p:cNvPr id="5" name="Textfeld 4"/>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24104325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39673" y="548680"/>
            <a:ext cx="8308791" cy="6063198"/>
          </a:xfrm>
          <a:prstGeom prst="rect">
            <a:avLst/>
          </a:prstGeom>
          <a:noFill/>
        </p:spPr>
        <p:txBody>
          <a:bodyPr wrap="square" rtlCol="0">
            <a:spAutoFit/>
          </a:bodyPr>
          <a:lstStyle/>
          <a:p>
            <a:pPr algn="ctr"/>
            <a:endParaRPr lang="de-DE" sz="1200" dirty="0" smtClean="0"/>
          </a:p>
          <a:p>
            <a:pPr algn="ctr"/>
            <a:endParaRPr lang="de-DE" sz="1200" dirty="0"/>
          </a:p>
          <a:p>
            <a:pPr algn="ctr"/>
            <a:endParaRPr lang="de-DE" sz="1200" dirty="0" smtClean="0"/>
          </a:p>
          <a:p>
            <a:pPr algn="ctr"/>
            <a:endParaRPr lang="de-DE" sz="1200" dirty="0"/>
          </a:p>
          <a:p>
            <a:r>
              <a:rPr lang="de-DE" sz="2400" dirty="0" smtClean="0"/>
              <a:t>Der Bibeltext Gen 2-3 zeichnet in der Figur Evas das Bild einer selbstständigen, freien und abwägend handelnden Frau, deren Ziel Unabhängigkeit und Entscheidungsfreiheit sind.</a:t>
            </a:r>
          </a:p>
          <a:p>
            <a:endParaRPr lang="de-DE" sz="2400" dirty="0" smtClean="0">
              <a:sym typeface="Symbol"/>
            </a:endParaRPr>
          </a:p>
          <a:p>
            <a:endParaRPr lang="de-DE" sz="2400" dirty="0" smtClean="0">
              <a:sym typeface="Symbol"/>
            </a:endParaRPr>
          </a:p>
          <a:p>
            <a:pPr marL="342900" indent="-342900">
              <a:buFont typeface="Symbol" pitchFamily="18" charset="2"/>
              <a:buChar char="Þ"/>
            </a:pPr>
            <a:r>
              <a:rPr lang="de-DE" sz="2400" dirty="0" smtClean="0"/>
              <a:t>Text erstaunlich modern und emanzipatorisch</a:t>
            </a:r>
          </a:p>
          <a:p>
            <a:endParaRPr lang="de-DE" sz="1400" dirty="0" smtClean="0"/>
          </a:p>
          <a:p>
            <a:pPr marL="342900" indent="-342900">
              <a:buFont typeface="Arial" panose="020B0604020202020204" pitchFamily="34" charset="0"/>
              <a:buChar char="•"/>
            </a:pPr>
            <a:r>
              <a:rPr lang="de-DE" sz="2400" dirty="0" smtClean="0"/>
              <a:t>Diese Grundaussage des Textes schon sehr früh missverstanden, verwischt und ins Gegenteil verzerrt.</a:t>
            </a:r>
          </a:p>
          <a:p>
            <a:r>
              <a:rPr lang="de-DE" sz="2400" dirty="0" smtClean="0">
                <a:sym typeface="Symbol"/>
              </a:rPr>
              <a:t> </a:t>
            </a:r>
            <a:r>
              <a:rPr lang="de-DE" sz="2400" dirty="0" smtClean="0"/>
              <a:t>aus männlicher Machtgier und Angst(?)</a:t>
            </a:r>
          </a:p>
          <a:p>
            <a:pPr marL="342900" indent="-342900">
              <a:buFont typeface="Arial" panose="020B0604020202020204" pitchFamily="34" charset="0"/>
              <a:buChar char="•"/>
            </a:pPr>
            <a:endParaRPr lang="de-DE" sz="1400" dirty="0" smtClean="0"/>
          </a:p>
          <a:p>
            <a:pPr marL="342900" indent="-342900">
              <a:buFont typeface="Arial" panose="020B0604020202020204" pitchFamily="34" charset="0"/>
              <a:buChar char="•"/>
            </a:pPr>
            <a:r>
              <a:rPr lang="de-DE" sz="2400" dirty="0" smtClean="0"/>
              <a:t>Text wird auch andererseits verzerrt und seiner erstaunlichen Aussagekraft beraubt</a:t>
            </a:r>
          </a:p>
          <a:p>
            <a:r>
              <a:rPr lang="de-DE" sz="2400" dirty="0" smtClean="0">
                <a:sym typeface="Symbol"/>
              </a:rPr>
              <a:t> </a:t>
            </a:r>
            <a:r>
              <a:rPr lang="de-DE" sz="2400" dirty="0" smtClean="0"/>
              <a:t>mit feministischen Parolen überdeckt (Bibel in gerechter Sprache).</a:t>
            </a:r>
          </a:p>
        </p:txBody>
      </p:sp>
      <p:sp>
        <p:nvSpPr>
          <p:cNvPr id="4" name="Rechteck 3"/>
          <p:cNvSpPr/>
          <p:nvPr/>
        </p:nvSpPr>
        <p:spPr>
          <a:xfrm>
            <a:off x="439139" y="1124744"/>
            <a:ext cx="8020759" cy="1368152"/>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5" name="Textfeld 4"/>
          <p:cNvSpPr txBox="1"/>
          <p:nvPr/>
        </p:nvSpPr>
        <p:spPr>
          <a:xfrm>
            <a:off x="439673" y="633"/>
            <a:ext cx="7920880" cy="800219"/>
          </a:xfrm>
          <a:prstGeom prst="rect">
            <a:avLst/>
          </a:prstGeom>
          <a:noFill/>
        </p:spPr>
        <p:txBody>
          <a:bodyPr wrap="square" rtlCol="0">
            <a:spAutoFit/>
          </a:bodyPr>
          <a:lstStyle/>
          <a:p>
            <a:pPr algn="ctr"/>
            <a:r>
              <a:rPr lang="de-DE" sz="2800" dirty="0" smtClean="0">
                <a:solidFill>
                  <a:schemeClr val="accent4">
                    <a:lumMod val="50000"/>
                  </a:schemeClr>
                </a:solidFill>
              </a:rPr>
              <a:t>Evas Sehnsucht nach dem Anderswo</a:t>
            </a:r>
          </a:p>
          <a:p>
            <a:pPr algn="ctr"/>
            <a:r>
              <a:rPr lang="de-DE" dirty="0" smtClean="0">
                <a:solidFill>
                  <a:schemeClr val="accent4">
                    <a:lumMod val="50000"/>
                  </a:schemeClr>
                </a:solidFill>
              </a:rPr>
              <a:t>Die Paradieserzählung feministisch gelesen</a:t>
            </a:r>
            <a:endParaRPr lang="de-DE" dirty="0">
              <a:solidFill>
                <a:schemeClr val="accent4">
                  <a:lumMod val="50000"/>
                </a:schemeClr>
              </a:solidFill>
            </a:endParaRPr>
          </a:p>
        </p:txBody>
      </p:sp>
    </p:spTree>
    <p:extLst>
      <p:ext uri="{BB962C8B-B14F-4D97-AF65-F5344CB8AC3E}">
        <p14:creationId xmlns:p14="http://schemas.microsoft.com/office/powerpoint/2010/main" val="7093721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feld 1"/>
          <p:cNvSpPr txBox="1"/>
          <p:nvPr/>
        </p:nvSpPr>
        <p:spPr>
          <a:xfrm>
            <a:off x="683568" y="764704"/>
            <a:ext cx="7848872" cy="2308324"/>
          </a:xfrm>
          <a:prstGeom prst="rect">
            <a:avLst/>
          </a:prstGeom>
          <a:noFill/>
        </p:spPr>
        <p:txBody>
          <a:bodyPr wrap="square" rtlCol="0">
            <a:spAutoFit/>
          </a:bodyPr>
          <a:lstStyle/>
          <a:p>
            <a:r>
              <a:rPr lang="de-DE" dirty="0" smtClean="0"/>
              <a:t>Quellen</a:t>
            </a:r>
          </a:p>
          <a:p>
            <a:endParaRPr lang="de-DE" dirty="0"/>
          </a:p>
          <a:p>
            <a:r>
              <a:rPr lang="de-DE" dirty="0" smtClean="0"/>
              <a:t>Horst Klaus Berg, Altes Testament unterrichten, München, Stuttgart 1999</a:t>
            </a:r>
          </a:p>
          <a:p>
            <a:endParaRPr lang="de-DE" dirty="0"/>
          </a:p>
          <a:p>
            <a:r>
              <a:rPr lang="de-DE" dirty="0" smtClean="0"/>
              <a:t>Herbert Haag u.a., Große Frauen der Bibel, Freiburg, Basel, Wien 1993</a:t>
            </a:r>
          </a:p>
          <a:p>
            <a:endParaRPr lang="de-DE" dirty="0"/>
          </a:p>
          <a:p>
            <a:endParaRPr lang="de-DE" dirty="0" smtClean="0"/>
          </a:p>
          <a:p>
            <a:endParaRPr lang="de-DE" dirty="0"/>
          </a:p>
        </p:txBody>
      </p:sp>
    </p:spTree>
    <p:extLst>
      <p:ext uri="{BB962C8B-B14F-4D97-AF65-F5344CB8AC3E}">
        <p14:creationId xmlns:p14="http://schemas.microsoft.com/office/powerpoint/2010/main" val="41603326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de-DE"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Tiefenpsychologisches Verständnis der alttestamentlichen Paradiesvorstellung</a:t>
            </a:r>
            <a:endParaRPr lang="de-DE"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nhaltsplatzhalter 2"/>
          <p:cNvSpPr>
            <a:spLocks noGrp="1"/>
          </p:cNvSpPr>
          <p:nvPr>
            <p:ph idx="1"/>
          </p:nvPr>
        </p:nvSpPr>
        <p:spPr/>
        <p:txBody>
          <a:bodyPr>
            <a:normAutofit fontScale="70000" lnSpcReduction="20000"/>
          </a:bodyPr>
          <a:lstStyle/>
          <a:p>
            <a:pPr>
              <a:buNone/>
            </a:pPr>
            <a:r>
              <a:rPr lang="de-DE" dirty="0" smtClean="0"/>
              <a:t>Etappen menschlicher Entwicklungsschritte:</a:t>
            </a:r>
          </a:p>
          <a:p>
            <a:pPr>
              <a:buNone/>
            </a:pPr>
            <a:endParaRPr lang="de-DE" dirty="0" smtClean="0"/>
          </a:p>
          <a:p>
            <a:pPr marL="514350" indent="-514350">
              <a:buAutoNum type="arabicPeriod"/>
            </a:pPr>
            <a:r>
              <a:rPr lang="de-DE" b="1" dirty="0" smtClean="0"/>
              <a:t>Kindheit</a:t>
            </a:r>
            <a:r>
              <a:rPr lang="de-DE" dirty="0" smtClean="0"/>
              <a:t> Gen 2,2b-25 (Text): Geborgenheitsgedanke, elterliche Verantwortung, vorgegebene Moral, Sorglosigkeit</a:t>
            </a:r>
          </a:p>
          <a:p>
            <a:pPr marL="514350" indent="-514350">
              <a:buAutoNum type="arabicPeriod"/>
            </a:pPr>
            <a:r>
              <a:rPr lang="de-DE" b="1" dirty="0" smtClean="0"/>
              <a:t>Jugendalter</a:t>
            </a:r>
            <a:r>
              <a:rPr lang="de-DE" dirty="0" smtClean="0"/>
              <a:t> Gen 3,1-13 (Text): Hinterfragen elterlicher Moral oder anderer Personen, die Verantwortung gegenüber Jugendlichen ausüben, Hinterfragen von Autoritäten, eigenständige Entwicklung, Abnabelungsprozess, Suche nach der eigenen Persönlichkeit und Identität</a:t>
            </a:r>
          </a:p>
          <a:p>
            <a:pPr marL="514350" indent="-514350">
              <a:buAutoNum type="arabicPeriod"/>
            </a:pPr>
            <a:r>
              <a:rPr lang="de-DE" b="1" dirty="0" smtClean="0"/>
              <a:t>Erwachsenenalter</a:t>
            </a:r>
            <a:r>
              <a:rPr lang="de-DE" dirty="0" smtClean="0"/>
              <a:t> Gen 3, 14-24 (Text): Bewusstwerden über eigenverantwortliches Leben, Freiheit und gleichzeitig mühevolles Selbstversorgen, Rollenverteilung zwischen Mann und Frau, Ausbildung des Schamgefühls, Bewusstwerden über Endlichkeit des Lebens</a:t>
            </a:r>
          </a:p>
        </p:txBody>
      </p:sp>
    </p:spTree>
    <p:extLst>
      <p:ext uri="{BB962C8B-B14F-4D97-AF65-F5344CB8AC3E}">
        <p14:creationId xmlns:p14="http://schemas.microsoft.com/office/powerpoint/2010/main" val="15567131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de-DE"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Tiefenpsychologisches Verständnis der alttestamentlichen Paradiesvorstellung</a:t>
            </a:r>
            <a:endParaRPr lang="de-DE"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nhaltsplatzhalter 2"/>
          <p:cNvSpPr>
            <a:spLocks noGrp="1"/>
          </p:cNvSpPr>
          <p:nvPr>
            <p:ph idx="1"/>
          </p:nvPr>
        </p:nvSpPr>
        <p:spPr/>
        <p:txBody>
          <a:bodyPr>
            <a:normAutofit fontScale="70000" lnSpcReduction="20000"/>
          </a:bodyPr>
          <a:lstStyle/>
          <a:p>
            <a:pPr marL="514350" indent="-514350">
              <a:buAutoNum type="arabicPeriod" startAt="4"/>
            </a:pPr>
            <a:r>
              <a:rPr lang="de-DE" b="1" dirty="0" smtClean="0"/>
              <a:t>Soziales Verhalten </a:t>
            </a:r>
            <a:r>
              <a:rPr lang="de-DE" dirty="0" smtClean="0"/>
              <a:t>in der Erwachsenenwelt Gen 4, 1-16 (Text): Konkurrenzdenken, Schwierigkeiten im Umgang mit Konsequenzen des eigenen Handelns, Überforderung des Erwachsenseins (Gott soll helfen – Suche nach Hilfe allgemein), Überforderung mit Freiheit</a:t>
            </a:r>
          </a:p>
          <a:p>
            <a:pPr marL="514350" indent="-514350">
              <a:buNone/>
            </a:pPr>
            <a:endParaRPr lang="de-DE" dirty="0" smtClean="0"/>
          </a:p>
          <a:p>
            <a:pPr marL="514350" indent="-514350">
              <a:buAutoNum type="arabicPeriod" startAt="5"/>
            </a:pPr>
            <a:r>
              <a:rPr lang="de-DE" b="1" dirty="0" smtClean="0"/>
              <a:t>Politisches Verhalten </a:t>
            </a:r>
            <a:r>
              <a:rPr lang="de-DE" dirty="0" smtClean="0"/>
              <a:t>in der Erwachsenenwelt  Gen 11, 1-9 (Text): Größenwahn, </a:t>
            </a:r>
            <a:r>
              <a:rPr lang="de-DE" dirty="0" err="1" smtClean="0"/>
              <a:t>Seinwollen</a:t>
            </a:r>
            <a:r>
              <a:rPr lang="de-DE" dirty="0" smtClean="0"/>
              <a:t> wie Gott, Erleben politischer Grenzen, fehlende Völkerverständigung durch Machtansprüche</a:t>
            </a:r>
          </a:p>
          <a:p>
            <a:pPr marL="514350" indent="-514350">
              <a:buNone/>
            </a:pPr>
            <a:endParaRPr lang="de-DE" b="1" dirty="0" smtClean="0"/>
          </a:p>
          <a:p>
            <a:pPr marL="514350" indent="-514350">
              <a:buAutoNum type="arabicPeriod" startAt="6"/>
            </a:pPr>
            <a:r>
              <a:rPr lang="de-DE" b="1" dirty="0" smtClean="0"/>
              <a:t>Mythologische Komposition des menschlichen Seins</a:t>
            </a:r>
            <a:r>
              <a:rPr lang="de-DE" dirty="0" smtClean="0"/>
              <a:t>: </a:t>
            </a:r>
            <a:r>
              <a:rPr lang="de-DE" dirty="0" err="1" smtClean="0"/>
              <a:t>Mosegeschichte</a:t>
            </a:r>
            <a:r>
              <a:rPr lang="de-DE" dirty="0" smtClean="0"/>
              <a:t> – </a:t>
            </a:r>
            <a:r>
              <a:rPr lang="de-DE" b="1" dirty="0" smtClean="0"/>
              <a:t>Freiheit als grundlegendes Merkmal von Paradies</a:t>
            </a:r>
            <a:r>
              <a:rPr lang="de-DE" dirty="0" smtClean="0"/>
              <a:t>: „Auszug des Mose aus Ägypten“ (Judentum, Christentum, Islam)</a:t>
            </a:r>
          </a:p>
          <a:p>
            <a:endParaRPr lang="de-DE" dirty="0"/>
          </a:p>
        </p:txBody>
      </p:sp>
    </p:spTree>
    <p:extLst>
      <p:ext uri="{BB962C8B-B14F-4D97-AF65-F5344CB8AC3E}">
        <p14:creationId xmlns:p14="http://schemas.microsoft.com/office/powerpoint/2010/main" val="4969576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de-DE"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Tiefenpsychologisches Verständnis der alttestamentlichen Paradiesvorstellung</a:t>
            </a:r>
            <a:endParaRPr lang="de-DE"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nhaltsplatzhalter 2"/>
          <p:cNvSpPr>
            <a:spLocks noGrp="1"/>
          </p:cNvSpPr>
          <p:nvPr>
            <p:ph idx="1"/>
          </p:nvPr>
        </p:nvSpPr>
        <p:spPr/>
        <p:txBody>
          <a:bodyPr>
            <a:normAutofit fontScale="92500" lnSpcReduction="10000"/>
          </a:bodyPr>
          <a:lstStyle/>
          <a:p>
            <a:pPr>
              <a:buNone/>
            </a:pPr>
            <a:r>
              <a:rPr lang="de-DE" dirty="0" smtClean="0"/>
              <a:t>    nach jüdischem Verständnis &gt; Paradies als Prozess/Weg &gt; für den Weg Hilfestellung: </a:t>
            </a:r>
            <a:r>
              <a:rPr lang="de-DE" dirty="0" err="1" smtClean="0"/>
              <a:t>Dtn</a:t>
            </a:r>
            <a:r>
              <a:rPr lang="de-DE" dirty="0" smtClean="0"/>
              <a:t> 5,6-21 (Text) </a:t>
            </a:r>
          </a:p>
          <a:p>
            <a:pPr>
              <a:buNone/>
            </a:pPr>
            <a:r>
              <a:rPr lang="de-DE" dirty="0" smtClean="0"/>
              <a:t>-&gt; </a:t>
            </a:r>
            <a:r>
              <a:rPr lang="de-DE" b="1" dirty="0" smtClean="0"/>
              <a:t>religiöse Dimension des Paradieses</a:t>
            </a:r>
            <a:r>
              <a:rPr lang="de-DE" dirty="0" smtClean="0"/>
              <a:t>: freiheitliches, verantwortungsbewusstes Denken und Handeln mit Gott oder Allah</a:t>
            </a:r>
          </a:p>
          <a:p>
            <a:pPr>
              <a:buNone/>
            </a:pPr>
            <a:r>
              <a:rPr lang="de-DE" dirty="0" smtClean="0"/>
              <a:t>-&gt; </a:t>
            </a:r>
            <a:r>
              <a:rPr lang="de-DE" b="1" dirty="0" smtClean="0"/>
              <a:t>ethische Dimension des Paradieses</a:t>
            </a:r>
            <a:r>
              <a:rPr lang="de-DE" dirty="0" smtClean="0"/>
              <a:t>: </a:t>
            </a:r>
          </a:p>
          <a:p>
            <a:pPr>
              <a:buNone/>
            </a:pPr>
            <a:r>
              <a:rPr lang="de-DE" dirty="0" smtClean="0"/>
              <a:t>	Reflexion menschlicher Entwicklung und menschlichen Seins, Gott/Allah als Projektionsfläche von Handlungsmaximen</a:t>
            </a:r>
          </a:p>
          <a:p>
            <a:endParaRPr lang="de-DE" dirty="0"/>
          </a:p>
        </p:txBody>
      </p:sp>
    </p:spTree>
    <p:extLst>
      <p:ext uri="{BB962C8B-B14F-4D97-AF65-F5344CB8AC3E}">
        <p14:creationId xmlns:p14="http://schemas.microsoft.com/office/powerpoint/2010/main" val="1419936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1.f. Stellungnahme</a:t>
            </a:r>
            <a:endParaRPr lang="de-DE"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normAutofit lnSpcReduction="10000"/>
          </a:bodyPr>
          <a:lstStyle/>
          <a:p>
            <a:pPr>
              <a:buNone/>
            </a:pPr>
            <a:r>
              <a:rPr lang="de-DE" dirty="0" smtClean="0"/>
              <a:t>„Paradies“ weniger eine Örtlichkeit, sondern vielmehr </a:t>
            </a:r>
            <a:r>
              <a:rPr lang="de-DE" b="1" dirty="0" smtClean="0"/>
              <a:t>Einstellung</a:t>
            </a:r>
            <a:r>
              <a:rPr lang="de-DE" dirty="0" smtClean="0"/>
              <a:t> </a:t>
            </a:r>
          </a:p>
          <a:p>
            <a:pPr>
              <a:buNone/>
            </a:pPr>
            <a:r>
              <a:rPr lang="de-DE" dirty="0" smtClean="0"/>
              <a:t>Paradiesvorstellungen als </a:t>
            </a:r>
            <a:r>
              <a:rPr lang="de-DE" b="1" dirty="0" smtClean="0"/>
              <a:t>bildliche Vorstellung des inneren Zustandes</a:t>
            </a:r>
            <a:r>
              <a:rPr lang="de-DE" dirty="0" smtClean="0"/>
              <a:t> unabhängig vom Glauben an Gott, Allah oder </a:t>
            </a:r>
            <a:r>
              <a:rPr lang="de-DE" dirty="0" smtClean="0"/>
              <a:t>andere Götter</a:t>
            </a:r>
            <a:endParaRPr lang="de-DE" dirty="0" smtClean="0"/>
          </a:p>
          <a:p>
            <a:pPr>
              <a:buNone/>
            </a:pPr>
            <a:r>
              <a:rPr lang="de-DE" dirty="0" smtClean="0"/>
              <a:t>Paradiesvorstellungen geben innerhalb und außerhalb von Religion </a:t>
            </a:r>
            <a:r>
              <a:rPr lang="de-DE" b="1" dirty="0" smtClean="0"/>
              <a:t>Hoffnung und Halt</a:t>
            </a:r>
          </a:p>
          <a:p>
            <a:pPr>
              <a:buNone/>
            </a:pPr>
            <a:r>
              <a:rPr lang="de-DE" b="1" dirty="0" smtClean="0"/>
              <a:t>Missbrauch</a:t>
            </a:r>
            <a:r>
              <a:rPr lang="de-DE" dirty="0" smtClean="0"/>
              <a:t> von Paradiesvorstellungen für extremistische und gewaltvolle Ziele</a:t>
            </a:r>
            <a:endParaRPr lang="de-DE" dirty="0"/>
          </a:p>
        </p:txBody>
      </p:sp>
    </p:spTree>
    <p:extLst>
      <p:ext uri="{BB962C8B-B14F-4D97-AF65-F5344CB8AC3E}">
        <p14:creationId xmlns:p14="http://schemas.microsoft.com/office/powerpoint/2010/main" val="2125668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836713"/>
            <a:ext cx="7772400" cy="1800199"/>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de-DE" sz="53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Sehnsucht nach dem Anderswo</a:t>
            </a:r>
            <a:r>
              <a:rPr lang="de-DE"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de-DE"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de-DE"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Untertitel 2"/>
          <p:cNvSpPr>
            <a:spLocks noGrp="1"/>
          </p:cNvSpPr>
          <p:nvPr>
            <p:ph type="subTitle" idx="1"/>
          </p:nvPr>
        </p:nvSpPr>
        <p:spPr>
          <a:xfrm>
            <a:off x="1371600" y="2420888"/>
            <a:ext cx="6400800" cy="3672408"/>
          </a:xfrm>
        </p:spPr>
        <p:txBody>
          <a:bodyPr>
            <a:normAutofit lnSpcReduction="10000"/>
          </a:bodyPr>
          <a:lstStyle/>
          <a:p>
            <a:r>
              <a:rPr lang="de-DE" sz="1800" b="1" dirty="0" smtClean="0"/>
              <a:t>Drinnen duften die Äpfel im Spind,</a:t>
            </a:r>
          </a:p>
          <a:p>
            <a:r>
              <a:rPr lang="de-DE" sz="1800" b="1" dirty="0" smtClean="0"/>
              <a:t>Prasselt der Kessel im Feuer.</a:t>
            </a:r>
          </a:p>
          <a:p>
            <a:r>
              <a:rPr lang="de-DE" sz="1800" b="1" dirty="0" smtClean="0"/>
              <a:t>Doch draußen pfeift Vagabundenwind</a:t>
            </a:r>
          </a:p>
          <a:p>
            <a:r>
              <a:rPr lang="de-DE" sz="1800" b="1" dirty="0" smtClean="0"/>
              <a:t>Und singt das Abenteuer!</a:t>
            </a:r>
          </a:p>
          <a:p>
            <a:endParaRPr lang="de-DE" sz="1800" b="1" dirty="0" smtClean="0"/>
          </a:p>
          <a:p>
            <a:r>
              <a:rPr lang="de-DE" sz="1800" b="1" dirty="0" smtClean="0"/>
              <a:t>Der Sehnsucht nach dem Anderswo</a:t>
            </a:r>
          </a:p>
          <a:p>
            <a:r>
              <a:rPr lang="de-DE" sz="1800" b="1" dirty="0" smtClean="0"/>
              <a:t>Kannst du wohl nie entrinnen:</a:t>
            </a:r>
          </a:p>
          <a:p>
            <a:r>
              <a:rPr lang="de-DE" sz="1800" b="1" dirty="0" smtClean="0"/>
              <a:t>Nach drinnen, wenn du draußen bist,</a:t>
            </a:r>
          </a:p>
          <a:p>
            <a:r>
              <a:rPr lang="de-DE" sz="1800" b="1" dirty="0" smtClean="0"/>
              <a:t>Nach draußen bist du drinnen. </a:t>
            </a:r>
          </a:p>
          <a:p>
            <a:r>
              <a:rPr lang="de-DE" sz="1800" b="1" dirty="0" smtClean="0"/>
              <a:t>(Mascha </a:t>
            </a:r>
            <a:r>
              <a:rPr lang="de-DE" sz="1800" b="1" dirty="0" err="1" smtClean="0"/>
              <a:t>Kóleko</a:t>
            </a:r>
            <a:r>
              <a:rPr lang="de-DE" sz="1800" b="1" dirty="0" smtClean="0"/>
              <a:t>)</a:t>
            </a:r>
          </a:p>
          <a:p>
            <a:endParaRPr lang="de-DE" sz="1800" b="1" dirty="0"/>
          </a:p>
          <a:p>
            <a:r>
              <a:rPr lang="de-DE" sz="1800" b="1" dirty="0" smtClean="0"/>
              <a:t>-&gt; Setze Gedicht und Informationen in einen Zusammen…</a:t>
            </a:r>
            <a:endParaRPr lang="de-DE" sz="1800" b="1" dirty="0"/>
          </a:p>
          <a:p>
            <a:endParaRPr lang="de-DE" sz="1400" dirty="0" smtClean="0"/>
          </a:p>
        </p:txBody>
      </p:sp>
    </p:spTree>
    <p:extLst>
      <p:ext uri="{BB962C8B-B14F-4D97-AF65-F5344CB8AC3E}">
        <p14:creationId xmlns:p14="http://schemas.microsoft.com/office/powerpoint/2010/main" val="16306148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Auswahl an Quellen</a:t>
            </a:r>
            <a:endParaRPr lang="de-D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Inhaltsplatzhalter 2"/>
          <p:cNvSpPr>
            <a:spLocks noGrp="1"/>
          </p:cNvSpPr>
          <p:nvPr>
            <p:ph idx="1"/>
          </p:nvPr>
        </p:nvSpPr>
        <p:spPr>
          <a:xfrm>
            <a:off x="467544" y="1412776"/>
            <a:ext cx="8229600" cy="4525963"/>
          </a:xfrm>
        </p:spPr>
        <p:txBody>
          <a:bodyPr>
            <a:normAutofit fontScale="62500" lnSpcReduction="20000"/>
          </a:bodyPr>
          <a:lstStyle/>
          <a:p>
            <a:r>
              <a:rPr lang="de-DE" sz="1400" u="sng" dirty="0" smtClean="0">
                <a:hlinkClick r:id="rId2"/>
              </a:rPr>
              <a:t>http://img.wallpaperstock.net:81/gardener39%253Bs-paradies-wallpapers_13252_1600x1200.jpg</a:t>
            </a:r>
            <a:endParaRPr lang="de-DE" sz="1400" u="sng" dirty="0" smtClean="0"/>
          </a:p>
          <a:p>
            <a:r>
              <a:rPr lang="de-DE" sz="1400" u="sng" dirty="0" smtClean="0">
                <a:hlinkClick r:id="rId3"/>
              </a:rPr>
              <a:t>http://www.ozeanien-entdecken.de/img/reisen/Suedsee-Paradies_Cook_Inseln__Rarotonga_-_Aitutaki_1791_1.jpg</a:t>
            </a:r>
            <a:endParaRPr lang="de-DE" sz="1400" u="sng" dirty="0" smtClean="0"/>
          </a:p>
          <a:p>
            <a:r>
              <a:rPr lang="de-DE" sz="1400" u="sng" dirty="0" smtClean="0">
                <a:hlinkClick r:id="rId4"/>
              </a:rPr>
              <a:t>http://holynetwork.de/wp-content/uploads/2013/03/Paradies-637x320.jpg</a:t>
            </a:r>
            <a:endParaRPr lang="de-DE" sz="1400" u="sng" dirty="0" smtClean="0"/>
          </a:p>
          <a:p>
            <a:r>
              <a:rPr lang="de-DE" sz="1400" u="sng" dirty="0" smtClean="0">
                <a:hlinkClick r:id="rId5"/>
              </a:rPr>
              <a:t>http://wipo.mieo.de/files/2009/04/staudamme-an-euphrat-und-tigris1.jpg</a:t>
            </a:r>
            <a:endParaRPr lang="de-DE" sz="1400" u="sng" dirty="0" smtClean="0"/>
          </a:p>
          <a:p>
            <a:r>
              <a:rPr lang="de-DE" sz="1400" u="sng" dirty="0" smtClean="0"/>
              <a:t>http://www.google.de/imgres?imgurl=http://www.josef-maier.de/images/stern.gif&amp;imgrefurl=http://www.josef-maier.de/kr/ab/judentum.htm&amp;h=581&amp;w=536&amp;tbnid=Tx8l3fjcZ2H0fM:&amp;zoom=1&amp;tbnh=96&amp;tbnw=89&amp;usg=__nR_ipUJW9_CQowoUwBGepvsKNQg=&amp;docid=w8QJ_2T5ePXXNM&amp;sa=X&amp;ei=P2rCU5-gD-X_ygO2_IDAAg&amp;ved=0CCsQ9QEwAw&amp;dur=849</a:t>
            </a:r>
          </a:p>
          <a:p>
            <a:r>
              <a:rPr lang="de-DE" sz="1400" u="sng" dirty="0" smtClean="0"/>
              <a:t>http://www.google.de/imgres?imgurl=http://www.code-knacker.de/images/christentum.jpg&amp;imgrefurl=http://www.code-knacker.de/weltreligionen.htm&amp;h=90&amp;w=90&amp;tbnid=lR_hIwXJ-oyKeM:&amp;zoom=1&amp;tbnh=78&amp;tbnw=78&amp;usg=__JhIbplnOnZCryre9EWmU5V1emhU=&amp;docid=odGo7fMnaLOTqM&amp;sa=X&amp;ei=o2rCU7D2BLGP4gTUo4Ew&amp;sqi=2&amp;ved=0CC4Q9QEwBA&amp;dur=1343</a:t>
            </a:r>
          </a:p>
          <a:p>
            <a:r>
              <a:rPr lang="de-DE" sz="1400" u="sng" dirty="0" smtClean="0">
                <a:hlinkClick r:id="rId6"/>
              </a:rPr>
              <a:t>http://diefreiheit.org/home/wp-content/uploads/2014/06/german.jpg</a:t>
            </a:r>
            <a:endParaRPr lang="de-DE" sz="1400" u="sng" dirty="0" smtClean="0"/>
          </a:p>
          <a:p>
            <a:r>
              <a:rPr lang="de-DE" sz="1400" u="sng" dirty="0" smtClean="0">
                <a:hlinkClick r:id="rId7"/>
              </a:rPr>
              <a:t>http://danielboehme.com/files/karl-marx1.jpg</a:t>
            </a:r>
            <a:endParaRPr lang="de-DE" sz="1400" u="sng" dirty="0" smtClean="0"/>
          </a:p>
          <a:p>
            <a:r>
              <a:rPr lang="de-DE" sz="1400" u="sng" dirty="0" smtClean="0"/>
              <a:t>http://www.google.de/imgres?imgurl=http%3A%2F%2Fgaebler.info%2Fkunst%2Fnizza%2FChagall_Das-Paradies.jpg&amp;imgrefurl=http%3A%2F%2Fgaebler.info%2Fkunst%2Fnizza%2F09.htm&amp;h=532&amp;w=765&amp;tbnid=GkmkDrmitjew0M%3A&amp;zoom=1&amp;docid=9lw5dfiIez5NnM&amp;ei=YGjHU6TzGIn-4QSx9oHgCA&amp;tbm=isch&amp;iact=rc&amp;uact=3&amp;dur=5006&amp;page=1&amp;start=0&amp;ndsp=35&amp;ved=0CCAQrQMwAA</a:t>
            </a:r>
          </a:p>
          <a:p>
            <a:r>
              <a:rPr lang="de-DE" sz="1400" u="sng" dirty="0" smtClean="0"/>
              <a:t>Berg, Altes Testament unterrichten. Neunundzwanzig Unterrichtsvorschläge, München 1999, S. 55-82</a:t>
            </a:r>
          </a:p>
          <a:p>
            <a:r>
              <a:rPr lang="de-DE" sz="1400" u="sng" dirty="0" err="1" smtClean="0"/>
              <a:t>Bührer</a:t>
            </a:r>
            <a:r>
              <a:rPr lang="de-DE" sz="1400" u="sng" dirty="0" smtClean="0"/>
              <a:t>, Haag, Sölle, Kirchberger, </a:t>
            </a:r>
            <a:r>
              <a:rPr lang="de-DE" sz="1400" u="sng" dirty="0" err="1" smtClean="0"/>
              <a:t>Schnieper</a:t>
            </a:r>
            <a:r>
              <a:rPr lang="de-DE" sz="1400" u="sng" dirty="0" smtClean="0"/>
              <a:t>, Große Frauen der Bibel in Bild und Text, Freiburg-Basel-Wien, 1993</a:t>
            </a:r>
          </a:p>
          <a:p>
            <a:r>
              <a:rPr lang="de-DE" sz="1400" u="sng" dirty="0">
                <a:hlinkClick r:id="rId8"/>
              </a:rPr>
              <a:t>http://www.kirchengucker.de/2007/04/01/die-susesten-fruchte-der-sundenfall</a:t>
            </a:r>
            <a:r>
              <a:rPr lang="de-DE" sz="1400" u="sng" dirty="0" smtClean="0">
                <a:hlinkClick r:id="rId8"/>
              </a:rPr>
              <a:t>/</a:t>
            </a:r>
            <a:endParaRPr lang="de-DE" sz="1400" u="sng" dirty="0" smtClean="0"/>
          </a:p>
          <a:p>
            <a:r>
              <a:rPr lang="de-DE" sz="1400" u="sng" dirty="0">
                <a:hlinkClick r:id="rId9"/>
              </a:rPr>
              <a:t>http://</a:t>
            </a:r>
            <a:r>
              <a:rPr lang="de-DE" sz="1400" u="sng" dirty="0" smtClean="0">
                <a:hlinkClick r:id="rId9"/>
              </a:rPr>
              <a:t>reproarte.com/de/themenauswahl/rubrik/essen-und-trinken/obst/eva-mit-apfel-und-gegenueber-detail</a:t>
            </a:r>
            <a:endParaRPr lang="de-DE" sz="1400" u="sng" dirty="0" smtClean="0"/>
          </a:p>
          <a:p>
            <a:r>
              <a:rPr lang="de-DE" sz="1400" u="sng" dirty="0">
                <a:hlinkClick r:id="rId10"/>
              </a:rPr>
              <a:t>http://</a:t>
            </a:r>
            <a:r>
              <a:rPr lang="de-DE" sz="1400" u="sng" dirty="0" smtClean="0">
                <a:hlinkClick r:id="rId10"/>
              </a:rPr>
              <a:t>de.wikipedia.org/wiki/Grandval-Bibel</a:t>
            </a:r>
            <a:endParaRPr lang="de-DE" sz="1400" u="sng" dirty="0" smtClean="0"/>
          </a:p>
          <a:p>
            <a:r>
              <a:rPr lang="de-DE" sz="1400" u="sng" dirty="0">
                <a:hlinkClick r:id="rId11"/>
              </a:rPr>
              <a:t>http://</a:t>
            </a:r>
            <a:r>
              <a:rPr lang="de-DE" sz="1400" u="sng" dirty="0" smtClean="0">
                <a:hlinkClick r:id="rId11"/>
              </a:rPr>
              <a:t>de.wikipedia.org/wiki/Adam_und_Eva</a:t>
            </a:r>
            <a:endParaRPr lang="de-DE" sz="1400" u="sng" dirty="0" smtClean="0"/>
          </a:p>
          <a:p>
            <a:r>
              <a:rPr lang="de-DE" sz="1400" u="sng" dirty="0">
                <a:hlinkClick r:id="rId12"/>
              </a:rPr>
              <a:t>http://</a:t>
            </a:r>
            <a:r>
              <a:rPr lang="de-DE" sz="1400" u="sng" dirty="0" smtClean="0">
                <a:hlinkClick r:id="rId12"/>
              </a:rPr>
              <a:t>www.kunstkopie.de/a/lucas-cranach/adam-und-eva-5.html</a:t>
            </a:r>
            <a:endParaRPr lang="de-DE" sz="1400" u="sng" dirty="0" smtClean="0"/>
          </a:p>
          <a:p>
            <a:r>
              <a:rPr lang="de-DE" sz="1400" u="sng" dirty="0">
                <a:hlinkClick r:id="rId13"/>
              </a:rPr>
              <a:t>http://</a:t>
            </a:r>
            <a:r>
              <a:rPr lang="de-DE" sz="1400" u="sng" dirty="0" smtClean="0">
                <a:hlinkClick r:id="rId13"/>
              </a:rPr>
              <a:t>farbwahn.blogspot.de/2010/07/adam-eva.html</a:t>
            </a:r>
            <a:endParaRPr lang="de-DE" sz="1400" u="sng" dirty="0" smtClean="0"/>
          </a:p>
          <a:p>
            <a:r>
              <a:rPr lang="de-DE" sz="1400" u="sng" dirty="0">
                <a:hlinkClick r:id="rId14"/>
              </a:rPr>
              <a:t>http://</a:t>
            </a:r>
            <a:r>
              <a:rPr lang="de-DE" sz="1400" u="sng" dirty="0" smtClean="0">
                <a:hlinkClick r:id="rId14"/>
              </a:rPr>
              <a:t>de.wikipedia.org/wiki/Die_Erschaffung_Adams#mediaviewer/Datei:Creaci%C3%B3n_de_Ad%C3%A1m.jpg</a:t>
            </a:r>
            <a:endParaRPr lang="de-DE" sz="1400" u="sng" dirty="0" smtClean="0"/>
          </a:p>
          <a:p>
            <a:r>
              <a:rPr lang="de-DE" sz="1400" u="sng" dirty="0">
                <a:hlinkClick r:id="rId15"/>
              </a:rPr>
              <a:t>https://www.flickr.com/photos/28433765@N07/8058930560</a:t>
            </a:r>
            <a:r>
              <a:rPr lang="de-DE" sz="1400" u="sng" dirty="0" smtClean="0">
                <a:hlinkClick r:id="rId15"/>
              </a:rPr>
              <a:t>/</a:t>
            </a:r>
            <a:endParaRPr lang="de-DE" sz="1400" u="sng" dirty="0" smtClean="0"/>
          </a:p>
          <a:p>
            <a:r>
              <a:rPr lang="de-DE" sz="1400" u="sng" dirty="0">
                <a:hlinkClick r:id="rId16"/>
              </a:rPr>
              <a:t>http://</a:t>
            </a:r>
            <a:r>
              <a:rPr lang="de-DE" sz="1400" u="sng" dirty="0" smtClean="0">
                <a:hlinkClick r:id="rId16"/>
              </a:rPr>
              <a:t>commons.wikimedia.org/wiki/File:Domenichino_adam_eve.jpg</a:t>
            </a:r>
            <a:endParaRPr lang="de-DE" sz="1400" u="sng" dirty="0" smtClean="0"/>
          </a:p>
          <a:p>
            <a:r>
              <a:rPr lang="de-DE" sz="1400" u="sng" dirty="0">
                <a:hlinkClick r:id="rId17"/>
              </a:rPr>
              <a:t>http://</a:t>
            </a:r>
            <a:r>
              <a:rPr lang="de-DE" sz="1400" u="sng" dirty="0" smtClean="0">
                <a:hlinkClick r:id="rId17"/>
              </a:rPr>
              <a:t>www.thetimes.co.uk/tto/business/industries/consumer/article3665723.ece</a:t>
            </a:r>
            <a:endParaRPr lang="de-DE" sz="1400" u="sng" dirty="0" smtClean="0"/>
          </a:p>
          <a:p>
            <a:r>
              <a:rPr lang="de-DE" sz="1400" u="sng" dirty="0">
                <a:hlinkClick r:id="rId18"/>
              </a:rPr>
              <a:t>http://</a:t>
            </a:r>
            <a:r>
              <a:rPr lang="de-DE" sz="1400" u="sng" dirty="0" smtClean="0">
                <a:hlinkClick r:id="rId18"/>
              </a:rPr>
              <a:t>www.t-online.de/unterhaltung/stars/id_14554408/eva-longoria-desperate-housewife-als-eiskalte-verfuehrung.html</a:t>
            </a:r>
            <a:endParaRPr lang="de-DE" sz="1400" u="sng" dirty="0" smtClean="0"/>
          </a:p>
          <a:p>
            <a:r>
              <a:rPr lang="de-DE" sz="1400" u="sng" dirty="0">
                <a:hlinkClick r:id="rId19"/>
              </a:rPr>
              <a:t>http://fashionbombdaily.com/2012/11/29/angies-world-my-diet-and-workout-regimen/angela-simmons-for-peta</a:t>
            </a:r>
            <a:r>
              <a:rPr lang="de-DE" sz="1400" u="sng" dirty="0" smtClean="0">
                <a:hlinkClick r:id="rId19"/>
              </a:rPr>
              <a:t>/</a:t>
            </a:r>
            <a:endParaRPr lang="de-DE" sz="1400" u="sng" dirty="0" smtClean="0"/>
          </a:p>
          <a:p>
            <a:r>
              <a:rPr lang="de-DE" sz="1400" u="sng" dirty="0"/>
              <a:t>http://</a:t>
            </a:r>
            <a:r>
              <a:rPr lang="de-DE" sz="1400" u="sng" dirty="0" smtClean="0"/>
              <a:t>de.123rf.com/lizenzfreie-bilder/s%C3%BCnde.html</a:t>
            </a:r>
          </a:p>
        </p:txBody>
      </p:sp>
    </p:spTree>
    <p:extLst>
      <p:ext uri="{BB962C8B-B14F-4D97-AF65-F5344CB8AC3E}">
        <p14:creationId xmlns:p14="http://schemas.microsoft.com/office/powerpoint/2010/main" val="3429695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descr="staudamme-an-euphrat-und-tigris1.jpg"/>
          <p:cNvPicPr>
            <a:picLocks noChangeAspect="1"/>
          </p:cNvPicPr>
          <p:nvPr/>
        </p:nvPicPr>
        <p:blipFill>
          <a:blip r:embed="rId2" cstate="print">
            <a:lum bright="20000"/>
          </a:blip>
          <a:stretch>
            <a:fillRect/>
          </a:stretch>
        </p:blipFill>
        <p:spPr>
          <a:xfrm>
            <a:off x="3149682" y="0"/>
            <a:ext cx="5994318" cy="6012000"/>
          </a:xfrm>
          <a:prstGeom prst="rect">
            <a:avLst/>
          </a:prstGeom>
          <a:ln>
            <a:noFill/>
          </a:ln>
          <a:effectLst>
            <a:softEdge rad="112500"/>
          </a:effectLst>
        </p:spPr>
      </p:pic>
      <p:sp>
        <p:nvSpPr>
          <p:cNvPr id="2" name="Titel 1"/>
          <p:cNvSpPr>
            <a:spLocks noGrp="1"/>
          </p:cNvSpPr>
          <p:nvPr>
            <p:ph type="title"/>
          </p:nvPr>
        </p:nvSpPr>
        <p:spPr>
          <a:xfrm>
            <a:off x="467544" y="260648"/>
            <a:ext cx="8229600" cy="1143000"/>
          </a:xfrm>
        </p:spPr>
        <p:txBody>
          <a:bodyPr>
            <a:normAutofit/>
          </a:bodyPr>
          <a:lstStyle/>
          <a:p>
            <a:pPr algn="l"/>
            <a:r>
              <a:rPr lang="de-DE"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Ursprung</a:t>
            </a:r>
            <a:endParaRPr lang="de-DE"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Inhaltsplatzhalter 2"/>
          <p:cNvSpPr>
            <a:spLocks noGrp="1"/>
          </p:cNvSpPr>
          <p:nvPr>
            <p:ph idx="1"/>
          </p:nvPr>
        </p:nvSpPr>
        <p:spPr/>
        <p:txBody>
          <a:bodyPr>
            <a:normAutofit/>
          </a:bodyPr>
          <a:lstStyle/>
          <a:p>
            <a:pPr>
              <a:buNone/>
            </a:pPr>
            <a:r>
              <a:rPr lang="de-DE" sz="2400" dirty="0" smtClean="0"/>
              <a:t>Garten Eden -&gt; ursprünglich </a:t>
            </a:r>
          </a:p>
          <a:p>
            <a:pPr>
              <a:buNone/>
            </a:pPr>
            <a:r>
              <a:rPr lang="de-DE" sz="2400" dirty="0" smtClean="0"/>
              <a:t>aus dem Sumerischen: Steppe</a:t>
            </a:r>
          </a:p>
          <a:p>
            <a:r>
              <a:rPr lang="de-DE" sz="2400" dirty="0" smtClean="0"/>
              <a:t>Theorie: östlich der Arabischen Wüste </a:t>
            </a:r>
          </a:p>
          <a:p>
            <a:r>
              <a:rPr lang="de-DE" sz="2400" dirty="0" smtClean="0"/>
              <a:t>zwischen Euphrat und Tigris, </a:t>
            </a:r>
          </a:p>
          <a:p>
            <a:r>
              <a:rPr lang="de-DE" sz="2400" dirty="0" smtClean="0"/>
              <a:t>heute: Irak</a:t>
            </a:r>
          </a:p>
          <a:p>
            <a:r>
              <a:rPr lang="de-DE" sz="2400" dirty="0" smtClean="0"/>
              <a:t>Neolithikum </a:t>
            </a:r>
          </a:p>
          <a:p>
            <a:pPr>
              <a:buNone/>
            </a:pPr>
            <a:r>
              <a:rPr lang="de-DE" sz="2400" dirty="0" smtClean="0"/>
              <a:t>     (Jungsteinsteinzeit 10.000 v.Chr.) </a:t>
            </a:r>
          </a:p>
          <a:p>
            <a:r>
              <a:rPr lang="de-DE" sz="2400" dirty="0" err="1" smtClean="0"/>
              <a:t>Sesshaftwerdung</a:t>
            </a:r>
            <a:r>
              <a:rPr lang="de-DE" sz="2400" dirty="0" smtClean="0"/>
              <a:t> der Jäger und </a:t>
            </a:r>
            <a:r>
              <a:rPr lang="de-DE" sz="2400" smtClean="0"/>
              <a:t>Sammler </a:t>
            </a:r>
            <a:endParaRPr lang="de-DE" sz="2400" dirty="0" smtClean="0"/>
          </a:p>
          <a:p>
            <a:r>
              <a:rPr lang="de-DE" sz="2400" dirty="0" smtClean="0"/>
              <a:t>Erfahrung des Klimawandels: Austrocknung der ursprünglich fruchtbaren Steppe</a:t>
            </a:r>
            <a:endParaRPr lang="de-DE" sz="2400" dirty="0"/>
          </a:p>
        </p:txBody>
      </p:sp>
    </p:spTree>
    <p:extLst>
      <p:ext uri="{BB962C8B-B14F-4D97-AF65-F5344CB8AC3E}">
        <p14:creationId xmlns:p14="http://schemas.microsoft.com/office/powerpoint/2010/main" val="3961585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upload.wikimedia.org/wikipedia/commons/2/26/Davidstern_bl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53716"/>
            <a:ext cx="2311908" cy="250456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57200" y="274638"/>
            <a:ext cx="8229600" cy="346050"/>
          </a:xfrm>
          <a:ln>
            <a:solidFill>
              <a:schemeClr val="bg1"/>
            </a:solidFill>
          </a:ln>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de-DE"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de-DE"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de-DE"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de-DE"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Aufnahme der Vorstellungen in die großen Religionen</a:t>
            </a:r>
            <a:endParaRPr lang="de-DE"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Inhaltsplatzhalter 2"/>
          <p:cNvSpPr>
            <a:spLocks noGrp="1"/>
          </p:cNvSpPr>
          <p:nvPr>
            <p:ph idx="1"/>
          </p:nvPr>
        </p:nvSpPr>
        <p:spPr>
          <a:xfrm>
            <a:off x="457200" y="2420888"/>
            <a:ext cx="8229600" cy="3705275"/>
          </a:xfrm>
        </p:spPr>
        <p:txBody>
          <a:bodyPr>
            <a:normAutofit/>
          </a:bodyPr>
          <a:lstStyle/>
          <a:p>
            <a:pPr>
              <a:buNone/>
            </a:pPr>
            <a:endParaRPr lang="de-DE" dirty="0" smtClean="0"/>
          </a:p>
          <a:p>
            <a:pPr>
              <a:buNone/>
            </a:pPr>
            <a:r>
              <a:rPr lang="de-DE" dirty="0" smtClean="0"/>
              <a:t>an den Beispielen:</a:t>
            </a:r>
          </a:p>
          <a:p>
            <a:pPr>
              <a:buFontTx/>
              <a:buChar char="-"/>
            </a:pPr>
            <a:r>
              <a:rPr lang="de-DE" dirty="0" smtClean="0"/>
              <a:t>Judentum</a:t>
            </a:r>
          </a:p>
          <a:p>
            <a:pPr>
              <a:buFontTx/>
              <a:buChar char="-"/>
            </a:pPr>
            <a:r>
              <a:rPr lang="de-DE" dirty="0" smtClean="0"/>
              <a:t>Christentum</a:t>
            </a:r>
          </a:p>
          <a:p>
            <a:pPr>
              <a:buFontTx/>
              <a:buChar char="-"/>
            </a:pPr>
            <a:r>
              <a:rPr lang="de-DE" dirty="0" smtClean="0"/>
              <a:t>Islam</a:t>
            </a:r>
          </a:p>
          <a:p>
            <a:pPr>
              <a:buNone/>
            </a:pPr>
            <a:r>
              <a:rPr lang="de-DE" dirty="0" smtClean="0"/>
              <a:t>-&gt; gängige Religionen in unserem Umfeld</a:t>
            </a:r>
            <a:endParaRPr lang="de-DE" dirty="0"/>
          </a:p>
        </p:txBody>
      </p:sp>
      <p:pic>
        <p:nvPicPr>
          <p:cNvPr id="6" name="Grafik 5" descr="Sichelmond.png"/>
          <p:cNvPicPr>
            <a:picLocks noChangeAspect="1"/>
          </p:cNvPicPr>
          <p:nvPr/>
        </p:nvPicPr>
        <p:blipFill>
          <a:blip r:embed="rId3" cstate="print"/>
          <a:srcRect l="14698" b="11412"/>
          <a:stretch>
            <a:fillRect/>
          </a:stretch>
        </p:blipFill>
        <p:spPr>
          <a:xfrm>
            <a:off x="-36512" y="1052736"/>
            <a:ext cx="5644634" cy="5517232"/>
          </a:xfrm>
          <a:prstGeom prst="rect">
            <a:avLst/>
          </a:prstGeom>
        </p:spPr>
      </p:pic>
      <p:pic>
        <p:nvPicPr>
          <p:cNvPr id="9" name="Grafik 8" descr="Kreuz.jpg"/>
          <p:cNvPicPr>
            <a:picLocks noChangeAspect="1"/>
          </p:cNvPicPr>
          <p:nvPr/>
        </p:nvPicPr>
        <p:blipFill>
          <a:blip r:embed="rId4" cstate="print"/>
          <a:srcRect l="24655" r="21086"/>
          <a:stretch>
            <a:fillRect/>
          </a:stretch>
        </p:blipFill>
        <p:spPr>
          <a:xfrm>
            <a:off x="7380312" y="3006000"/>
            <a:ext cx="1763688" cy="3852000"/>
          </a:xfrm>
          <a:prstGeom prst="rect">
            <a:avLst/>
          </a:prstGeom>
          <a:ln>
            <a:noFill/>
          </a:ln>
          <a:effectLst>
            <a:softEdge rad="112500"/>
          </a:effectLst>
        </p:spPr>
      </p:pic>
    </p:spTree>
    <p:extLst>
      <p:ext uri="{BB962C8B-B14F-4D97-AF65-F5344CB8AC3E}">
        <p14:creationId xmlns:p14="http://schemas.microsoft.com/office/powerpoint/2010/main" val="2460720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756FC18DD981648A953B8B8B6558D3F" ma:contentTypeVersion="0" ma:contentTypeDescription="Ein neues Dokument erstellen." ma:contentTypeScope="" ma:versionID="560be9783f25298f0f57c94335d80441">
  <xsd:schema xmlns:xsd="http://www.w3.org/2001/XMLSchema" xmlns:xs="http://www.w3.org/2001/XMLSchema" xmlns:p="http://schemas.microsoft.com/office/2006/metadata/properties" xmlns:ns2="3e67fe30-62aa-4ae2-91c7-40b61d06a2f8" targetNamespace="http://schemas.microsoft.com/office/2006/metadata/properties" ma:root="true" ma:fieldsID="dbb4f13c7d920138cb75c545ac24262f" ns2:_="">
    <xsd:import namespace="3e67fe30-62aa-4ae2-91c7-40b61d06a2f8"/>
    <xsd:element name="properties">
      <xsd:complexType>
        <xsd:sequence>
          <xsd:element name="documentManagement">
            <xsd:complexType>
              <xsd:all>
                <xsd:element ref="ns2:Stichwor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7fe30-62aa-4ae2-91c7-40b61d06a2f8" elementFormDefault="qualified">
    <xsd:import namespace="http://schemas.microsoft.com/office/2006/documentManagement/types"/>
    <xsd:import namespace="http://schemas.microsoft.com/office/infopath/2007/PartnerControls"/>
    <xsd:element name="Stichworte" ma:index="8" nillable="true" ma:displayName="Stichworte" ma:default="" ma:description="Stichworte für die Suche - geben Sie die Suchbegriffe mit Leerzeichen getrennt ein" ma:internalName="Stichworte">
      <xsd:simpleType>
        <xsd:restriction base="dms:Note">
          <xsd:maxLength value="255"/>
        </xsd:restriction>
      </xsd:simpleType>
    </xsd:element>
    <xsd:element name="_dlc_DocId" ma:index="9" nillable="true" ma:displayName="Wert der Dokument-ID" ma:description="Der Wert der diesem Element zugewiesenen Dokument-ID." ma:internalName="_dlc_DocId" ma:readOnly="true">
      <xsd:simpleType>
        <xsd:restriction base="dms:Text"/>
      </xsd:simpleType>
    </xsd:element>
    <xsd:element name="_dlc_DocIdUrl" ma:index="1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3e67fe30-62aa-4ae2-91c7-40b61d06a2f8">UDRC32MKH3VC-1468-1790</_dlc_DocId>
    <_dlc_DocIdUrl xmlns="3e67fe30-62aa-4ae2-91c7-40b61d06a2f8">
      <Url>http://intranet/arbeitsbereich/RPIImpulse/_layouts/DocIdRedir.aspx?ID=UDRC32MKH3VC-1468-1790</Url>
      <Description>UDRC32MKH3VC-1468-1790</Description>
    </_dlc_DocIdUrl>
    <Stichworte xmlns="3e67fe30-62aa-4ae2-91c7-40b61d06a2f8" xsi:nil="true"/>
  </documentManagement>
</p:properties>
</file>

<file path=customXml/itemProps1.xml><?xml version="1.0" encoding="utf-8"?>
<ds:datastoreItem xmlns:ds="http://schemas.openxmlformats.org/officeDocument/2006/customXml" ds:itemID="{26308C55-BE35-4FC0-9B95-8C919EABBAB2}"/>
</file>

<file path=customXml/itemProps2.xml><?xml version="1.0" encoding="utf-8"?>
<ds:datastoreItem xmlns:ds="http://schemas.openxmlformats.org/officeDocument/2006/customXml" ds:itemID="{930C44EC-8F07-4BE8-8525-B9123930DC4C}"/>
</file>

<file path=customXml/itemProps3.xml><?xml version="1.0" encoding="utf-8"?>
<ds:datastoreItem xmlns:ds="http://schemas.openxmlformats.org/officeDocument/2006/customXml" ds:itemID="{57118A62-ECBD-49D9-800D-F0C4AFC8726E}"/>
</file>

<file path=customXml/itemProps4.xml><?xml version="1.0" encoding="utf-8"?>
<ds:datastoreItem xmlns:ds="http://schemas.openxmlformats.org/officeDocument/2006/customXml" ds:itemID="{BA609C28-9D7A-4C16-8ED1-BD5B24EF4CBD}"/>
</file>

<file path=docProps/app.xml><?xml version="1.0" encoding="utf-8"?>
<Properties xmlns="http://schemas.openxmlformats.org/officeDocument/2006/extended-properties" xmlns:vt="http://schemas.openxmlformats.org/officeDocument/2006/docPropsVTypes">
  <Template>Austin</Template>
  <TotalTime>0</TotalTime>
  <Words>3770</Words>
  <Application>Microsoft Office PowerPoint</Application>
  <PresentationFormat>Bildschirmpräsentation (4:3)</PresentationFormat>
  <Paragraphs>444</Paragraphs>
  <Slides>71</Slides>
  <Notes>0</Notes>
  <HiddenSlides>0</HiddenSlides>
  <MMClips>0</MMClips>
  <ScaleCrop>false</ScaleCrop>
  <HeadingPairs>
    <vt:vector size="4" baseType="variant">
      <vt:variant>
        <vt:lpstr>Design</vt:lpstr>
      </vt:variant>
      <vt:variant>
        <vt:i4>1</vt:i4>
      </vt:variant>
      <vt:variant>
        <vt:lpstr>Folientitel</vt:lpstr>
      </vt:variant>
      <vt:variant>
        <vt:i4>71</vt:i4>
      </vt:variant>
    </vt:vector>
  </HeadingPairs>
  <TitlesOfParts>
    <vt:vector size="72" baseType="lpstr">
      <vt:lpstr>Larissa</vt:lpstr>
      <vt:lpstr>Sehnsucht nach dem Anderswo </vt:lpstr>
      <vt:lpstr> Gliederung - Schwerpunkte </vt:lpstr>
      <vt:lpstr>1. a. Definition „Paradies“</vt:lpstr>
      <vt:lpstr>1.b. Definition „Paradies“</vt:lpstr>
      <vt:lpstr>1.c. Definition „Paradies“</vt:lpstr>
      <vt:lpstr>  1.d. Zusammenfassung:  Definitionen „Paradies“</vt:lpstr>
      <vt:lpstr>1.f. Stellungnahme</vt:lpstr>
      <vt:lpstr>2. Ursprung</vt:lpstr>
      <vt:lpstr>  3. Aufnahme der Vorstellungen in die großen Religionen</vt:lpstr>
      <vt:lpstr>3.1. Aufnahme der Vorstellungen im Judentum</vt:lpstr>
      <vt:lpstr>3.2. Aufnahme der Vorstellungen im Christentum</vt:lpstr>
      <vt:lpstr>3.2. Aufnahme der Vorstellungen im Christentum</vt:lpstr>
      <vt:lpstr>3.2. Aufnahme der Vorstellungen im Christentum</vt:lpstr>
      <vt:lpstr>3.2. Aufnahme der Vorstellungen im Christentum</vt:lpstr>
      <vt:lpstr>3.2. Aufnahme der Vorstellungen im Christentum</vt:lpstr>
      <vt:lpstr>3.3. Aufnahme der Vorstellungen im Islam</vt:lpstr>
      <vt:lpstr>  3.1. Missbrauch der Paradiesvorstellungen in Christentum und Islam</vt:lpstr>
      <vt:lpstr> 3.2. Missbrauch der Paradiesvorstellungen in Christentum in Islam</vt:lpstr>
      <vt:lpstr>3.3. Kritische Stimmen:  Beispiel Karl Marx</vt:lpstr>
      <vt:lpstr>4. Zwischenergebnis</vt:lpstr>
      <vt:lpstr>Sehnsucht nach dem Anderswo </vt:lpstr>
      <vt:lpstr>PowerPoint-Präsentation</vt:lpstr>
      <vt:lpstr>Gliederung</vt:lpstr>
      <vt:lpstr>Mein Name ist Eva. </vt:lpstr>
      <vt:lpstr>PowerPoint-Präsentation</vt:lpstr>
      <vt:lpstr>PowerPoint-Präsentation</vt:lpstr>
      <vt:lpstr>PowerPoint-Präsentation</vt:lpstr>
      <vt:lpstr>Eva ist dreist.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Tiefenpsychologisches Verständnis der alttestamentlichen Paradiesvorstellung</vt:lpstr>
      <vt:lpstr>Tiefenpsychologisches Verständnis der alttestamentlichen Paradiesvorstellung</vt:lpstr>
      <vt:lpstr>Tiefenpsychologisches Verständnis der alttestamentlichen Paradiesvorstellung</vt:lpstr>
      <vt:lpstr>Sehnsucht nach dem Anderswo </vt:lpstr>
      <vt:lpstr>Auswahl an Quellen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 2 und 3  feministisch gelesen</dc:title>
  <dc:creator>Dagmar Ast</dc:creator>
  <cp:lastModifiedBy>Dagmar Ast</cp:lastModifiedBy>
  <cp:revision>81</cp:revision>
  <dcterms:created xsi:type="dcterms:W3CDTF">2014-07-08T09:46:08Z</dcterms:created>
  <dcterms:modified xsi:type="dcterms:W3CDTF">2016-06-02T19:43:22Z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4fe33755-de4d-4e91-a353-6a701da885d1</vt:lpwstr>
  </property>
  <property fmtid="{D5CDD505-2E9C-101B-9397-08002B2CF9AE}" pid="3" name="ContentTypeId">
    <vt:lpwstr>0x0101000756FC18DD981648A953B8B8B6558D3F</vt:lpwstr>
  </property>
</Properties>
</file>