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sldIdLst>
    <p:sldId id="266" r:id="rId2"/>
    <p:sldId id="256" r:id="rId3"/>
    <p:sldId id="267" r:id="rId4"/>
    <p:sldId id="269" r:id="rId5"/>
    <p:sldId id="268" r:id="rId6"/>
    <p:sldId id="276" r:id="rId7"/>
    <p:sldId id="281" r:id="rId8"/>
    <p:sldId id="282" r:id="rId9"/>
    <p:sldId id="278" r:id="rId10"/>
    <p:sldId id="277" r:id="rId11"/>
    <p:sldId id="283" r:id="rId12"/>
    <p:sldId id="280" r:id="rId13"/>
    <p:sldId id="279" r:id="rId14"/>
    <p:sldId id="271" r:id="rId15"/>
    <p:sldId id="273" r:id="rId16"/>
    <p:sldId id="272" r:id="rId17"/>
  </p:sldIdLst>
  <p:sldSz cx="9144000" cy="6858000" type="screen4x3"/>
  <p:notesSz cx="7099300" cy="10234613"/>
  <p:defaultTextStyle>
    <a:defPPr>
      <a:defRPr lang="de-DE"/>
    </a:defPPr>
    <a:lvl1pPr algn="l" rtl="0" fontAlgn="base">
      <a:spcBef>
        <a:spcPct val="0"/>
      </a:spcBef>
      <a:spcAft>
        <a:spcPct val="0"/>
      </a:spcAft>
      <a:defRPr sz="800" kern="1200">
        <a:solidFill>
          <a:schemeClr val="tx1"/>
        </a:solidFill>
        <a:latin typeface="Times New Roman" pitchFamily="18" charset="0"/>
        <a:ea typeface="+mn-ea"/>
        <a:cs typeface="+mn-cs"/>
      </a:defRPr>
    </a:lvl1pPr>
    <a:lvl2pPr marL="457200" algn="l" rtl="0" fontAlgn="base">
      <a:spcBef>
        <a:spcPct val="0"/>
      </a:spcBef>
      <a:spcAft>
        <a:spcPct val="0"/>
      </a:spcAft>
      <a:defRPr sz="800" kern="1200">
        <a:solidFill>
          <a:schemeClr val="tx1"/>
        </a:solidFill>
        <a:latin typeface="Times New Roman" pitchFamily="18" charset="0"/>
        <a:ea typeface="+mn-ea"/>
        <a:cs typeface="+mn-cs"/>
      </a:defRPr>
    </a:lvl2pPr>
    <a:lvl3pPr marL="914400" algn="l" rtl="0" fontAlgn="base">
      <a:spcBef>
        <a:spcPct val="0"/>
      </a:spcBef>
      <a:spcAft>
        <a:spcPct val="0"/>
      </a:spcAft>
      <a:defRPr sz="800" kern="1200">
        <a:solidFill>
          <a:schemeClr val="tx1"/>
        </a:solidFill>
        <a:latin typeface="Times New Roman" pitchFamily="18" charset="0"/>
        <a:ea typeface="+mn-ea"/>
        <a:cs typeface="+mn-cs"/>
      </a:defRPr>
    </a:lvl3pPr>
    <a:lvl4pPr marL="1371600" algn="l" rtl="0" fontAlgn="base">
      <a:spcBef>
        <a:spcPct val="0"/>
      </a:spcBef>
      <a:spcAft>
        <a:spcPct val="0"/>
      </a:spcAft>
      <a:defRPr sz="800" kern="1200">
        <a:solidFill>
          <a:schemeClr val="tx1"/>
        </a:solidFill>
        <a:latin typeface="Times New Roman" pitchFamily="18" charset="0"/>
        <a:ea typeface="+mn-ea"/>
        <a:cs typeface="+mn-cs"/>
      </a:defRPr>
    </a:lvl4pPr>
    <a:lvl5pPr marL="1828800" algn="l" rtl="0" fontAlgn="base">
      <a:spcBef>
        <a:spcPct val="0"/>
      </a:spcBef>
      <a:spcAft>
        <a:spcPct val="0"/>
      </a:spcAft>
      <a:defRPr sz="800" kern="1200">
        <a:solidFill>
          <a:schemeClr val="tx1"/>
        </a:solidFill>
        <a:latin typeface="Times New Roman" pitchFamily="18" charset="0"/>
        <a:ea typeface="+mn-ea"/>
        <a:cs typeface="+mn-cs"/>
      </a:defRPr>
    </a:lvl5pPr>
    <a:lvl6pPr marL="2286000" algn="l" defTabSz="914400" rtl="0" eaLnBrk="1" latinLnBrk="0" hangingPunct="1">
      <a:defRPr sz="800" kern="1200">
        <a:solidFill>
          <a:schemeClr val="tx1"/>
        </a:solidFill>
        <a:latin typeface="Times New Roman" pitchFamily="18" charset="0"/>
        <a:ea typeface="+mn-ea"/>
        <a:cs typeface="+mn-cs"/>
      </a:defRPr>
    </a:lvl6pPr>
    <a:lvl7pPr marL="2743200" algn="l" defTabSz="914400" rtl="0" eaLnBrk="1" latinLnBrk="0" hangingPunct="1">
      <a:defRPr sz="800" kern="1200">
        <a:solidFill>
          <a:schemeClr val="tx1"/>
        </a:solidFill>
        <a:latin typeface="Times New Roman" pitchFamily="18" charset="0"/>
        <a:ea typeface="+mn-ea"/>
        <a:cs typeface="+mn-cs"/>
      </a:defRPr>
    </a:lvl7pPr>
    <a:lvl8pPr marL="3200400" algn="l" defTabSz="914400" rtl="0" eaLnBrk="1" latinLnBrk="0" hangingPunct="1">
      <a:defRPr sz="800" kern="1200">
        <a:solidFill>
          <a:schemeClr val="tx1"/>
        </a:solidFill>
        <a:latin typeface="Times New Roman" pitchFamily="18" charset="0"/>
        <a:ea typeface="+mn-ea"/>
        <a:cs typeface="+mn-cs"/>
      </a:defRPr>
    </a:lvl8pPr>
    <a:lvl9pPr marL="3657600" algn="l" defTabSz="914400" rtl="0" eaLnBrk="1" latinLnBrk="0" hangingPunct="1">
      <a:defRPr sz="8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a:srgbClr val="33CC33"/>
    <a:srgbClr val="66FF33"/>
    <a:srgbClr val="FF6600"/>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707" autoAdjust="0"/>
  </p:normalViewPr>
  <p:slideViewPr>
    <p:cSldViewPr>
      <p:cViewPr varScale="1">
        <p:scale>
          <a:sx n="110" d="100"/>
          <a:sy n="110" d="100"/>
        </p:scale>
        <p:origin x="164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3076575" cy="511175"/>
          </a:xfrm>
          <a:prstGeom prst="rect">
            <a:avLst/>
          </a:prstGeom>
          <a:noFill/>
          <a:ln>
            <a:noFill/>
          </a:ln>
          <a:effectLst/>
          <a:extLst/>
        </p:spPr>
        <p:txBody>
          <a:bodyPr vert="horz" wrap="square" lIns="99048" tIns="49524" rIns="99048" bIns="49524" numCol="1" anchor="t" anchorCtr="0" compatLnSpc="1">
            <a:prstTxWarp prst="textNoShape">
              <a:avLst/>
            </a:prstTxWarp>
          </a:bodyPr>
          <a:lstStyle>
            <a:lvl1pPr defTabSz="990600" eaLnBrk="1" hangingPunct="1">
              <a:defRPr sz="1300"/>
            </a:lvl1pPr>
          </a:lstStyle>
          <a:p>
            <a:pPr>
              <a:defRPr/>
            </a:pPr>
            <a:endParaRPr lang="de-DE" altLang="de-DE"/>
          </a:p>
        </p:txBody>
      </p:sp>
      <p:sp>
        <p:nvSpPr>
          <p:cNvPr id="22531" name="Rectangle 3"/>
          <p:cNvSpPr>
            <a:spLocks noGrp="1" noChangeArrowheads="1"/>
          </p:cNvSpPr>
          <p:nvPr>
            <p:ph type="dt" idx="1"/>
          </p:nvPr>
        </p:nvSpPr>
        <p:spPr bwMode="auto">
          <a:xfrm>
            <a:off x="4022725" y="0"/>
            <a:ext cx="3076575" cy="511175"/>
          </a:xfrm>
          <a:prstGeom prst="rect">
            <a:avLst/>
          </a:prstGeom>
          <a:noFill/>
          <a:ln>
            <a:noFill/>
          </a:ln>
          <a:effectLst/>
          <a:extLst/>
        </p:spPr>
        <p:txBody>
          <a:bodyPr vert="horz" wrap="square" lIns="99048" tIns="49524" rIns="99048" bIns="49524" numCol="1" anchor="t" anchorCtr="0" compatLnSpc="1">
            <a:prstTxWarp prst="textNoShape">
              <a:avLst/>
            </a:prstTxWarp>
          </a:bodyPr>
          <a:lstStyle>
            <a:lvl1pPr algn="r" defTabSz="990600" eaLnBrk="1" hangingPunct="1">
              <a:defRPr sz="1300"/>
            </a:lvl1pPr>
          </a:lstStyle>
          <a:p>
            <a:pPr>
              <a:defRPr/>
            </a:pPr>
            <a:endParaRPr lang="de-DE" altLang="de-DE"/>
          </a:p>
        </p:txBody>
      </p:sp>
      <p:sp>
        <p:nvSpPr>
          <p:cNvPr id="13316" name="Rectangle 4"/>
          <p:cNvSpPr>
            <a:spLocks noGrp="1" noRot="1" noChangeAspect="1" noChangeArrowheads="1" noTextEdit="1"/>
          </p:cNvSpPr>
          <p:nvPr>
            <p:ph type="sldImg" idx="2"/>
          </p:nvPr>
        </p:nvSpPr>
        <p:spPr bwMode="auto">
          <a:xfrm>
            <a:off x="990600" y="768350"/>
            <a:ext cx="5118100" cy="3836988"/>
          </a:xfrm>
          <a:prstGeom prst="rect">
            <a:avLst/>
          </a:prstGeom>
          <a:noFill/>
          <a:ln w="9525">
            <a:solidFill>
              <a:srgbClr val="000000"/>
            </a:solidFill>
            <a:miter lim="800000"/>
            <a:headEnd/>
            <a:tailEnd/>
          </a:ln>
        </p:spPr>
      </p:sp>
      <p:sp>
        <p:nvSpPr>
          <p:cNvPr id="22533" name="Rectangle 5"/>
          <p:cNvSpPr>
            <a:spLocks noGrp="1" noChangeArrowheads="1"/>
          </p:cNvSpPr>
          <p:nvPr>
            <p:ph type="body" sz="quarter" idx="3"/>
          </p:nvPr>
        </p:nvSpPr>
        <p:spPr bwMode="auto">
          <a:xfrm>
            <a:off x="946150" y="4860925"/>
            <a:ext cx="5207000" cy="4605338"/>
          </a:xfrm>
          <a:prstGeom prst="rect">
            <a:avLst/>
          </a:prstGeom>
          <a:noFill/>
          <a:ln>
            <a:noFill/>
          </a:ln>
          <a:effectLst/>
          <a:extLst/>
        </p:spPr>
        <p:txBody>
          <a:bodyPr vert="horz" wrap="square" lIns="99048" tIns="49524" rIns="99048" bIns="49524" numCol="1" anchor="t" anchorCtr="0" compatLnSpc="1">
            <a:prstTxWarp prst="textNoShape">
              <a:avLst/>
            </a:prstTxWarp>
          </a:bodyPr>
          <a:lstStyle/>
          <a:p>
            <a:pPr lvl="0"/>
            <a:r>
              <a:rPr lang="de-DE" altLang="de-DE" noProof="0" smtClean="0"/>
              <a:t>Klicken Sie, um die Formate des Vorlagentextes zu bearbeiten</a:t>
            </a:r>
          </a:p>
          <a:p>
            <a:pPr lvl="1"/>
            <a:r>
              <a:rPr lang="de-DE" altLang="de-DE" noProof="0" smtClean="0"/>
              <a:t>Zweite Ebene</a:t>
            </a:r>
          </a:p>
          <a:p>
            <a:pPr lvl="2"/>
            <a:r>
              <a:rPr lang="de-DE" altLang="de-DE" noProof="0" smtClean="0"/>
              <a:t>Dritte Ebene</a:t>
            </a:r>
          </a:p>
          <a:p>
            <a:pPr lvl="3"/>
            <a:r>
              <a:rPr lang="de-DE" altLang="de-DE" noProof="0" smtClean="0"/>
              <a:t>Vierte Ebene</a:t>
            </a:r>
          </a:p>
          <a:p>
            <a:pPr lvl="4"/>
            <a:r>
              <a:rPr lang="de-DE" altLang="de-DE" noProof="0" smtClean="0"/>
              <a:t>Fünfte Ebene</a:t>
            </a:r>
          </a:p>
        </p:txBody>
      </p:sp>
      <p:sp>
        <p:nvSpPr>
          <p:cNvPr id="22534" name="Rectangle 6"/>
          <p:cNvSpPr>
            <a:spLocks noGrp="1" noChangeArrowheads="1"/>
          </p:cNvSpPr>
          <p:nvPr>
            <p:ph type="ftr" sz="quarter" idx="4"/>
          </p:nvPr>
        </p:nvSpPr>
        <p:spPr bwMode="auto">
          <a:xfrm>
            <a:off x="0" y="9723438"/>
            <a:ext cx="3076575" cy="511175"/>
          </a:xfrm>
          <a:prstGeom prst="rect">
            <a:avLst/>
          </a:prstGeom>
          <a:noFill/>
          <a:ln>
            <a:noFill/>
          </a:ln>
          <a:effectLst/>
          <a:extLst/>
        </p:spPr>
        <p:txBody>
          <a:bodyPr vert="horz" wrap="square" lIns="99048" tIns="49524" rIns="99048" bIns="49524" numCol="1" anchor="b" anchorCtr="0" compatLnSpc="1">
            <a:prstTxWarp prst="textNoShape">
              <a:avLst/>
            </a:prstTxWarp>
          </a:bodyPr>
          <a:lstStyle>
            <a:lvl1pPr defTabSz="990600" eaLnBrk="1" hangingPunct="1">
              <a:defRPr sz="1300"/>
            </a:lvl1pPr>
          </a:lstStyle>
          <a:p>
            <a:pPr>
              <a:defRPr/>
            </a:pPr>
            <a:endParaRPr lang="de-DE" altLang="de-DE"/>
          </a:p>
        </p:txBody>
      </p:sp>
      <p:sp>
        <p:nvSpPr>
          <p:cNvPr id="22535" name="Rectangle 7"/>
          <p:cNvSpPr>
            <a:spLocks noGrp="1" noChangeArrowheads="1"/>
          </p:cNvSpPr>
          <p:nvPr>
            <p:ph type="sldNum" sz="quarter" idx="5"/>
          </p:nvPr>
        </p:nvSpPr>
        <p:spPr bwMode="auto">
          <a:xfrm>
            <a:off x="4022725" y="9723438"/>
            <a:ext cx="3076575" cy="511175"/>
          </a:xfrm>
          <a:prstGeom prst="rect">
            <a:avLst/>
          </a:prstGeom>
          <a:noFill/>
          <a:ln>
            <a:noFill/>
          </a:ln>
          <a:effectLst/>
          <a:extLst/>
        </p:spPr>
        <p:txBody>
          <a:bodyPr vert="horz" wrap="square" lIns="99048" tIns="49524" rIns="99048" bIns="49524" numCol="1" anchor="b" anchorCtr="0" compatLnSpc="1">
            <a:prstTxWarp prst="textNoShape">
              <a:avLst/>
            </a:prstTxWarp>
          </a:bodyPr>
          <a:lstStyle>
            <a:lvl1pPr algn="r" defTabSz="990600" eaLnBrk="1" hangingPunct="1">
              <a:defRPr sz="1300"/>
            </a:lvl1pPr>
          </a:lstStyle>
          <a:p>
            <a:pPr>
              <a:defRPr/>
            </a:pPr>
            <a:fld id="{13023F0B-394E-4B09-8D6D-05371662A8D3}" type="slidenum">
              <a:rPr lang="de-DE" altLang="de-DE"/>
              <a:pPr>
                <a:defRPr/>
              </a:pPr>
              <a:t>‹Nr.›</a:t>
            </a:fld>
            <a:endParaRPr lang="de-DE" altLang="de-DE"/>
          </a:p>
        </p:txBody>
      </p:sp>
    </p:spTree>
    <p:extLst>
      <p:ext uri="{BB962C8B-B14F-4D97-AF65-F5344CB8AC3E}">
        <p14:creationId xmlns:p14="http://schemas.microsoft.com/office/powerpoint/2010/main" val="31144621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a:noFill/>
          <a:ln>
            <a:miter lim="800000"/>
            <a:headEnd/>
            <a:tailEnd/>
          </a:ln>
        </p:spPr>
        <p:txBody>
          <a:bodyPr/>
          <a:lstStyle/>
          <a:p>
            <a:fld id="{00F078D9-36C3-481C-A699-9498BF9DB587}" type="slidenum">
              <a:rPr lang="de-DE" altLang="de-DE" smtClean="0"/>
              <a:pPr/>
              <a:t>1</a:t>
            </a:fld>
            <a:endParaRPr lang="de-DE" altLang="de-DE" smtClean="0"/>
          </a:p>
        </p:txBody>
      </p:sp>
      <p:sp>
        <p:nvSpPr>
          <p:cNvPr id="15362" name="Rectangle 2"/>
          <p:cNvSpPr>
            <a:spLocks noGrp="1" noRot="1" noChangeAspect="1" noChangeArrowheads="1" noTextEdit="1"/>
          </p:cNvSpPr>
          <p:nvPr>
            <p:ph type="sldImg"/>
          </p:nvPr>
        </p:nvSpPr>
        <p:spPr>
          <a:xfrm>
            <a:off x="992188" y="768350"/>
            <a:ext cx="5114925" cy="3836988"/>
          </a:xfrm>
          <a:ln/>
        </p:spPr>
      </p:sp>
      <p:sp>
        <p:nvSpPr>
          <p:cNvPr id="15363" name="Rectangle 3"/>
          <p:cNvSpPr>
            <a:spLocks noGrp="1" noChangeArrowheads="1"/>
          </p:cNvSpPr>
          <p:nvPr>
            <p:ph type="body" idx="1"/>
          </p:nvPr>
        </p:nvSpPr>
        <p:spPr>
          <a:noFill/>
        </p:spPr>
        <p:txBody>
          <a:bodyPr/>
          <a:lstStyle/>
          <a:p>
            <a:pPr eaLnBrk="1" hangingPunct="1"/>
            <a:endParaRPr lang="de-DE" altLang="de-DE" smtClean="0"/>
          </a:p>
        </p:txBody>
      </p:sp>
    </p:spTree>
    <p:extLst>
      <p:ext uri="{BB962C8B-B14F-4D97-AF65-F5344CB8AC3E}">
        <p14:creationId xmlns:p14="http://schemas.microsoft.com/office/powerpoint/2010/main" val="2711022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miter lim="800000"/>
            <a:headEnd/>
            <a:tailEnd/>
          </a:ln>
        </p:spPr>
        <p:txBody>
          <a:bodyPr/>
          <a:lstStyle/>
          <a:p>
            <a:fld id="{54324DBA-403D-44B6-A7DB-6F14DB3C9552}" type="slidenum">
              <a:rPr lang="de-DE" altLang="de-DE" smtClean="0"/>
              <a:pPr/>
              <a:t>2</a:t>
            </a:fld>
            <a:endParaRPr lang="de-DE" altLang="de-DE" smtClean="0"/>
          </a:p>
        </p:txBody>
      </p:sp>
      <p:sp>
        <p:nvSpPr>
          <p:cNvPr id="17410" name="Rectangle 2"/>
          <p:cNvSpPr>
            <a:spLocks noGrp="1" noRot="1" noChangeAspect="1" noChangeArrowheads="1" noTextEdit="1"/>
          </p:cNvSpPr>
          <p:nvPr>
            <p:ph type="sldImg"/>
          </p:nvPr>
        </p:nvSpPr>
        <p:spPr>
          <a:xfrm>
            <a:off x="992188" y="768350"/>
            <a:ext cx="5114925" cy="3836988"/>
          </a:xfrm>
          <a:ln/>
        </p:spPr>
      </p:sp>
      <p:sp>
        <p:nvSpPr>
          <p:cNvPr id="17411" name="Rectangle 3"/>
          <p:cNvSpPr>
            <a:spLocks noGrp="1" noChangeArrowheads="1"/>
          </p:cNvSpPr>
          <p:nvPr>
            <p:ph type="body" idx="1"/>
          </p:nvPr>
        </p:nvSpPr>
        <p:spPr>
          <a:noFill/>
        </p:spPr>
        <p:txBody>
          <a:bodyPr/>
          <a:lstStyle/>
          <a:p>
            <a:pPr eaLnBrk="1" hangingPunct="1"/>
            <a:endParaRPr lang="de-DE" altLang="de-DE" smtClean="0"/>
          </a:p>
        </p:txBody>
      </p:sp>
    </p:spTree>
    <p:extLst>
      <p:ext uri="{BB962C8B-B14F-4D97-AF65-F5344CB8AC3E}">
        <p14:creationId xmlns:p14="http://schemas.microsoft.com/office/powerpoint/2010/main" val="3887088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miter lim="800000"/>
            <a:headEnd/>
            <a:tailEnd/>
          </a:ln>
        </p:spPr>
        <p:txBody>
          <a:bodyPr/>
          <a:lstStyle/>
          <a:p>
            <a:fld id="{914136DA-B946-4EFF-8432-4DE4E110AF62}" type="slidenum">
              <a:rPr lang="de-DE" altLang="de-DE" smtClean="0"/>
              <a:pPr/>
              <a:t>3</a:t>
            </a:fld>
            <a:endParaRPr lang="de-DE" altLang="de-DE" smtClean="0"/>
          </a:p>
        </p:txBody>
      </p:sp>
      <p:sp>
        <p:nvSpPr>
          <p:cNvPr id="19458" name="Rectangle 2"/>
          <p:cNvSpPr>
            <a:spLocks noGrp="1" noRot="1" noChangeAspect="1" noChangeArrowheads="1" noTextEdit="1"/>
          </p:cNvSpPr>
          <p:nvPr>
            <p:ph type="sldImg"/>
          </p:nvPr>
        </p:nvSpPr>
        <p:spPr>
          <a:xfrm>
            <a:off x="992188" y="768350"/>
            <a:ext cx="5114925" cy="3836988"/>
          </a:xfrm>
          <a:ln/>
        </p:spPr>
      </p:sp>
      <p:sp>
        <p:nvSpPr>
          <p:cNvPr id="19459" name="Rectangle 3"/>
          <p:cNvSpPr>
            <a:spLocks noGrp="1" noChangeArrowheads="1"/>
          </p:cNvSpPr>
          <p:nvPr>
            <p:ph type="body" idx="1"/>
          </p:nvPr>
        </p:nvSpPr>
        <p:spPr>
          <a:noFill/>
        </p:spPr>
        <p:txBody>
          <a:bodyPr/>
          <a:lstStyle/>
          <a:p>
            <a:pPr eaLnBrk="1" hangingPunct="1"/>
            <a:endParaRPr lang="de-DE" altLang="de-DE" smtClean="0"/>
          </a:p>
        </p:txBody>
      </p:sp>
    </p:spTree>
    <p:extLst>
      <p:ext uri="{BB962C8B-B14F-4D97-AF65-F5344CB8AC3E}">
        <p14:creationId xmlns:p14="http://schemas.microsoft.com/office/powerpoint/2010/main" val="1504758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miter lim="800000"/>
            <a:headEnd/>
            <a:tailEnd/>
          </a:ln>
        </p:spPr>
        <p:txBody>
          <a:bodyPr/>
          <a:lstStyle/>
          <a:p>
            <a:fld id="{295DD579-AD92-4CF0-96D1-958DB67ED3D2}" type="slidenum">
              <a:rPr lang="de-DE" altLang="de-DE" smtClean="0"/>
              <a:pPr/>
              <a:t>4</a:t>
            </a:fld>
            <a:endParaRPr lang="de-DE" altLang="de-DE" smtClean="0"/>
          </a:p>
        </p:txBody>
      </p:sp>
      <p:sp>
        <p:nvSpPr>
          <p:cNvPr id="21506" name="Rectangle 2"/>
          <p:cNvSpPr>
            <a:spLocks noGrp="1" noRot="1" noChangeAspect="1" noChangeArrowheads="1" noTextEdit="1"/>
          </p:cNvSpPr>
          <p:nvPr>
            <p:ph type="sldImg"/>
          </p:nvPr>
        </p:nvSpPr>
        <p:spPr>
          <a:xfrm>
            <a:off x="992188" y="768350"/>
            <a:ext cx="5114925" cy="3836988"/>
          </a:xfrm>
          <a:ln/>
        </p:spPr>
      </p:sp>
      <p:sp>
        <p:nvSpPr>
          <p:cNvPr id="21507" name="Rectangle 3"/>
          <p:cNvSpPr>
            <a:spLocks noGrp="1" noChangeArrowheads="1"/>
          </p:cNvSpPr>
          <p:nvPr>
            <p:ph type="body" idx="1"/>
          </p:nvPr>
        </p:nvSpPr>
        <p:spPr>
          <a:noFill/>
        </p:spPr>
        <p:txBody>
          <a:bodyPr/>
          <a:lstStyle/>
          <a:p>
            <a:pPr eaLnBrk="1" hangingPunct="1"/>
            <a:endParaRPr lang="de-DE" altLang="de-DE" smtClean="0"/>
          </a:p>
        </p:txBody>
      </p:sp>
    </p:spTree>
    <p:extLst>
      <p:ext uri="{BB962C8B-B14F-4D97-AF65-F5344CB8AC3E}">
        <p14:creationId xmlns:p14="http://schemas.microsoft.com/office/powerpoint/2010/main" val="2005349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miter lim="800000"/>
            <a:headEnd/>
            <a:tailEnd/>
          </a:ln>
        </p:spPr>
        <p:txBody>
          <a:bodyPr/>
          <a:lstStyle/>
          <a:p>
            <a:fld id="{122E71B6-C461-415E-835B-C54F53842073}" type="slidenum">
              <a:rPr lang="de-DE" altLang="de-DE" smtClean="0"/>
              <a:pPr/>
              <a:t>5</a:t>
            </a:fld>
            <a:endParaRPr lang="de-DE" altLang="de-DE" smtClean="0"/>
          </a:p>
        </p:txBody>
      </p:sp>
      <p:sp>
        <p:nvSpPr>
          <p:cNvPr id="23554" name="Rectangle 2"/>
          <p:cNvSpPr>
            <a:spLocks noGrp="1" noRot="1" noChangeAspect="1" noChangeArrowheads="1" noTextEdit="1"/>
          </p:cNvSpPr>
          <p:nvPr>
            <p:ph type="sldImg"/>
          </p:nvPr>
        </p:nvSpPr>
        <p:spPr>
          <a:xfrm>
            <a:off x="992188" y="768350"/>
            <a:ext cx="5114925" cy="3836988"/>
          </a:xfrm>
          <a:ln/>
        </p:spPr>
      </p:sp>
      <p:sp>
        <p:nvSpPr>
          <p:cNvPr id="23555" name="Rectangle 3"/>
          <p:cNvSpPr>
            <a:spLocks noGrp="1" noChangeArrowheads="1"/>
          </p:cNvSpPr>
          <p:nvPr>
            <p:ph type="body" idx="1"/>
          </p:nvPr>
        </p:nvSpPr>
        <p:spPr>
          <a:noFill/>
        </p:spPr>
        <p:txBody>
          <a:bodyPr/>
          <a:lstStyle/>
          <a:p>
            <a:pPr eaLnBrk="1" hangingPunct="1"/>
            <a:endParaRPr lang="de-DE" altLang="de-DE" smtClean="0"/>
          </a:p>
        </p:txBody>
      </p:sp>
    </p:spTree>
    <p:extLst>
      <p:ext uri="{BB962C8B-B14F-4D97-AF65-F5344CB8AC3E}">
        <p14:creationId xmlns:p14="http://schemas.microsoft.com/office/powerpoint/2010/main" val="2671897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Folienbildplatzhalter 1"/>
          <p:cNvSpPr>
            <a:spLocks noGrp="1" noRot="1" noChangeAspect="1"/>
          </p:cNvSpPr>
          <p:nvPr>
            <p:ph type="sldImg"/>
          </p:nvPr>
        </p:nvSpPr>
        <p:spPr>
          <a:xfrm>
            <a:off x="992188" y="768350"/>
            <a:ext cx="5114925" cy="3836988"/>
          </a:xfrm>
          <a:ln/>
        </p:spPr>
      </p:sp>
      <p:sp>
        <p:nvSpPr>
          <p:cNvPr id="29698" name="Notizenplatzhalter 2"/>
          <p:cNvSpPr>
            <a:spLocks noGrp="1"/>
          </p:cNvSpPr>
          <p:nvPr>
            <p:ph type="body" idx="1"/>
          </p:nvPr>
        </p:nvSpPr>
        <p:spPr>
          <a:noFill/>
        </p:spPr>
        <p:txBody>
          <a:bodyPr/>
          <a:lstStyle/>
          <a:p>
            <a:r>
              <a:rPr lang="de-DE" smtClean="0"/>
              <a:t>Motive, die einem Konsum zugrunde liegen. Man nimmt an, dass Menschen Alkohol trinken, um bestimmte Effekte zu erzielen. Trinkmotive werden heute oft nach zwei Dimensionen geordnet: Nach der Wertigkeit (positiv oder negativ) und der Quelle (personenintern oder -extern) der erhofften Effekte. Positive Wertigkeit bedeutet, dass es um die Steigerung neutraler oder bereits positiver emotionaler Zustände geht. Negative Wertigkeit bedeutet, dass es um die Linderung oder Vermeidung negativer Gefühle geht. Es gibt also vier verschiedene Gruppen von Trinkmotiven, wenn man diese beiden Kriterien miteinander kombiniert</a:t>
            </a:r>
          </a:p>
        </p:txBody>
      </p:sp>
      <p:sp>
        <p:nvSpPr>
          <p:cNvPr id="29699" name="Foliennummernplatzhalter 3"/>
          <p:cNvSpPr>
            <a:spLocks noGrp="1"/>
          </p:cNvSpPr>
          <p:nvPr>
            <p:ph type="sldNum" sz="quarter" idx="5"/>
          </p:nvPr>
        </p:nvSpPr>
        <p:spPr>
          <a:noFill/>
          <a:ln>
            <a:miter lim="800000"/>
            <a:headEnd/>
            <a:tailEnd/>
          </a:ln>
        </p:spPr>
        <p:txBody>
          <a:bodyPr/>
          <a:lstStyle/>
          <a:p>
            <a:fld id="{332CA51C-AF29-4F81-A9F5-E7BB6634EF15}" type="slidenum">
              <a:rPr lang="de-DE" altLang="de-DE" smtClean="0"/>
              <a:pPr/>
              <a:t>10</a:t>
            </a:fld>
            <a:endParaRPr lang="de-DE" altLang="de-DE" smtClean="0"/>
          </a:p>
        </p:txBody>
      </p:sp>
    </p:spTree>
    <p:extLst>
      <p:ext uri="{BB962C8B-B14F-4D97-AF65-F5344CB8AC3E}">
        <p14:creationId xmlns:p14="http://schemas.microsoft.com/office/powerpoint/2010/main" val="1445624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a:ln>
            <a:miter lim="800000"/>
            <a:headEnd/>
            <a:tailEnd/>
          </a:ln>
        </p:spPr>
        <p:txBody>
          <a:bodyPr/>
          <a:lstStyle/>
          <a:p>
            <a:fld id="{837E366B-0398-41AB-B20A-E6AE95D9B98A}" type="slidenum">
              <a:rPr lang="de-DE" altLang="de-DE" smtClean="0"/>
              <a:pPr/>
              <a:t>14</a:t>
            </a:fld>
            <a:endParaRPr lang="de-DE" altLang="de-DE" smtClean="0"/>
          </a:p>
        </p:txBody>
      </p:sp>
      <p:sp>
        <p:nvSpPr>
          <p:cNvPr id="34818" name="Rectangle 2"/>
          <p:cNvSpPr>
            <a:spLocks noGrp="1" noRot="1" noChangeAspect="1" noChangeArrowheads="1" noTextEdit="1"/>
          </p:cNvSpPr>
          <p:nvPr>
            <p:ph type="sldImg"/>
          </p:nvPr>
        </p:nvSpPr>
        <p:spPr>
          <a:xfrm>
            <a:off x="992188" y="768350"/>
            <a:ext cx="5114925" cy="3836988"/>
          </a:xfrm>
          <a:ln/>
        </p:spPr>
      </p:sp>
      <p:sp>
        <p:nvSpPr>
          <p:cNvPr id="34819" name="Rectangle 3"/>
          <p:cNvSpPr>
            <a:spLocks noGrp="1" noChangeArrowheads="1"/>
          </p:cNvSpPr>
          <p:nvPr>
            <p:ph type="body" idx="1"/>
          </p:nvPr>
        </p:nvSpPr>
        <p:spPr>
          <a:noFill/>
        </p:spPr>
        <p:txBody>
          <a:bodyPr/>
          <a:lstStyle/>
          <a:p>
            <a:pPr eaLnBrk="1" hangingPunct="1"/>
            <a:endParaRPr lang="de-DE" altLang="de-DE" smtClean="0"/>
          </a:p>
        </p:txBody>
      </p:sp>
    </p:spTree>
    <p:extLst>
      <p:ext uri="{BB962C8B-B14F-4D97-AF65-F5344CB8AC3E}">
        <p14:creationId xmlns:p14="http://schemas.microsoft.com/office/powerpoint/2010/main" val="26772426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a:ln>
            <a:miter lim="800000"/>
            <a:headEnd/>
            <a:tailEnd/>
          </a:ln>
        </p:spPr>
        <p:txBody>
          <a:bodyPr/>
          <a:lstStyle/>
          <a:p>
            <a:fld id="{8FB3EA84-E56B-4DB7-A58B-C7F63ED5E18C}" type="slidenum">
              <a:rPr lang="de-DE" altLang="de-DE" smtClean="0"/>
              <a:pPr/>
              <a:t>15</a:t>
            </a:fld>
            <a:endParaRPr lang="de-DE" altLang="de-DE" smtClean="0"/>
          </a:p>
        </p:txBody>
      </p:sp>
      <p:sp>
        <p:nvSpPr>
          <p:cNvPr id="36866" name="Rectangle 2"/>
          <p:cNvSpPr>
            <a:spLocks noGrp="1" noRot="1" noChangeAspect="1" noChangeArrowheads="1" noTextEdit="1"/>
          </p:cNvSpPr>
          <p:nvPr>
            <p:ph type="sldImg"/>
          </p:nvPr>
        </p:nvSpPr>
        <p:spPr>
          <a:xfrm>
            <a:off x="992188" y="768350"/>
            <a:ext cx="5114925" cy="3836988"/>
          </a:xfrm>
          <a:ln/>
        </p:spPr>
      </p:sp>
      <p:sp>
        <p:nvSpPr>
          <p:cNvPr id="36867" name="Rectangle 3"/>
          <p:cNvSpPr>
            <a:spLocks noGrp="1" noChangeArrowheads="1"/>
          </p:cNvSpPr>
          <p:nvPr>
            <p:ph type="body" idx="1"/>
          </p:nvPr>
        </p:nvSpPr>
        <p:spPr>
          <a:noFill/>
        </p:spPr>
        <p:txBody>
          <a:bodyPr/>
          <a:lstStyle/>
          <a:p>
            <a:pPr eaLnBrk="1" hangingPunct="1"/>
            <a:endParaRPr lang="de-DE" altLang="de-DE" smtClean="0"/>
          </a:p>
        </p:txBody>
      </p:sp>
    </p:spTree>
    <p:extLst>
      <p:ext uri="{BB962C8B-B14F-4D97-AF65-F5344CB8AC3E}">
        <p14:creationId xmlns:p14="http://schemas.microsoft.com/office/powerpoint/2010/main" val="3351979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a:ln>
            <a:miter lim="800000"/>
            <a:headEnd/>
            <a:tailEnd/>
          </a:ln>
        </p:spPr>
        <p:txBody>
          <a:bodyPr/>
          <a:lstStyle/>
          <a:p>
            <a:fld id="{0613721C-6719-4747-B1E4-00E5AF74D045}" type="slidenum">
              <a:rPr lang="de-DE" altLang="de-DE" smtClean="0"/>
              <a:pPr/>
              <a:t>16</a:t>
            </a:fld>
            <a:endParaRPr lang="de-DE" altLang="de-DE" smtClean="0"/>
          </a:p>
        </p:txBody>
      </p:sp>
      <p:sp>
        <p:nvSpPr>
          <p:cNvPr id="38914" name="Rectangle 2"/>
          <p:cNvSpPr>
            <a:spLocks noGrp="1" noRot="1" noChangeAspect="1" noChangeArrowheads="1" noTextEdit="1"/>
          </p:cNvSpPr>
          <p:nvPr>
            <p:ph type="sldImg"/>
          </p:nvPr>
        </p:nvSpPr>
        <p:spPr>
          <a:xfrm>
            <a:off x="992188" y="768350"/>
            <a:ext cx="5114925" cy="3836988"/>
          </a:xfrm>
          <a:ln/>
        </p:spPr>
      </p:sp>
      <p:sp>
        <p:nvSpPr>
          <p:cNvPr id="38915" name="Rectangle 3"/>
          <p:cNvSpPr>
            <a:spLocks noGrp="1" noChangeArrowheads="1"/>
          </p:cNvSpPr>
          <p:nvPr>
            <p:ph type="body" idx="1"/>
          </p:nvPr>
        </p:nvSpPr>
        <p:spPr>
          <a:noFill/>
        </p:spPr>
        <p:txBody>
          <a:bodyPr/>
          <a:lstStyle/>
          <a:p>
            <a:pPr eaLnBrk="1" hangingPunct="1"/>
            <a:endParaRPr lang="de-DE" altLang="de-DE" smtClean="0"/>
          </a:p>
        </p:txBody>
      </p:sp>
    </p:spTree>
    <p:extLst>
      <p:ext uri="{BB962C8B-B14F-4D97-AF65-F5344CB8AC3E}">
        <p14:creationId xmlns:p14="http://schemas.microsoft.com/office/powerpoint/2010/main" val="2753262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5"/>
          <p:cNvSpPr>
            <a:spLocks noGrp="1" noChangeArrowheads="1"/>
          </p:cNvSpPr>
          <p:nvPr>
            <p:ph type="ftr" sz="quarter" idx="11"/>
          </p:nvPr>
        </p:nvSpPr>
        <p:spPr>
          <a:ln/>
        </p:spPr>
        <p:txBody>
          <a:bodyPr/>
          <a:lstStyle>
            <a:lvl1pPr>
              <a:defRPr/>
            </a:lvl1pPr>
          </a:lstStyle>
          <a:p>
            <a:pPr>
              <a:defRPr/>
            </a:pPr>
            <a:r>
              <a:rPr lang="de-DE" altLang="de-DE"/>
              <a:t>Konfirmation und Alkohol</a:t>
            </a:r>
          </a:p>
        </p:txBody>
      </p:sp>
      <p:sp>
        <p:nvSpPr>
          <p:cNvPr id="6" name="Rectangle 6"/>
          <p:cNvSpPr>
            <a:spLocks noGrp="1" noChangeArrowheads="1"/>
          </p:cNvSpPr>
          <p:nvPr>
            <p:ph type="sldNum" sz="quarter" idx="12"/>
          </p:nvPr>
        </p:nvSpPr>
        <p:spPr>
          <a:ln/>
        </p:spPr>
        <p:txBody>
          <a:bodyPr/>
          <a:lstStyle>
            <a:lvl1pPr>
              <a:defRPr/>
            </a:lvl1pPr>
          </a:lstStyle>
          <a:p>
            <a:pPr>
              <a:defRPr/>
            </a:pPr>
            <a:fld id="{D7183432-2C6B-4A46-BF27-0B8128CCB6CA}" type="slidenum">
              <a:rPr lang="de-DE" altLang="de-DE"/>
              <a:pPr>
                <a:defRPr/>
              </a:pPr>
              <a:t>‹Nr.›</a:t>
            </a:fld>
            <a:endParaRPr lang="de-DE" alt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5"/>
          <p:cNvSpPr>
            <a:spLocks noGrp="1" noChangeArrowheads="1"/>
          </p:cNvSpPr>
          <p:nvPr>
            <p:ph type="ftr" sz="quarter" idx="11"/>
          </p:nvPr>
        </p:nvSpPr>
        <p:spPr>
          <a:ln/>
        </p:spPr>
        <p:txBody>
          <a:bodyPr/>
          <a:lstStyle>
            <a:lvl1pPr>
              <a:defRPr/>
            </a:lvl1pPr>
          </a:lstStyle>
          <a:p>
            <a:pPr>
              <a:defRPr/>
            </a:pPr>
            <a:r>
              <a:rPr lang="de-DE" altLang="de-DE"/>
              <a:t>Konfirmation und Alkohol</a:t>
            </a:r>
          </a:p>
        </p:txBody>
      </p:sp>
      <p:sp>
        <p:nvSpPr>
          <p:cNvPr id="6" name="Rectangle 6"/>
          <p:cNvSpPr>
            <a:spLocks noGrp="1" noChangeArrowheads="1"/>
          </p:cNvSpPr>
          <p:nvPr>
            <p:ph type="sldNum" sz="quarter" idx="12"/>
          </p:nvPr>
        </p:nvSpPr>
        <p:spPr>
          <a:ln/>
        </p:spPr>
        <p:txBody>
          <a:bodyPr/>
          <a:lstStyle>
            <a:lvl1pPr>
              <a:defRPr/>
            </a:lvl1pPr>
          </a:lstStyle>
          <a:p>
            <a:pPr>
              <a:defRPr/>
            </a:pPr>
            <a:fld id="{489E4BBC-7CBA-4913-BFE4-647859BA974F}" type="slidenum">
              <a:rPr lang="de-DE" altLang="de-DE"/>
              <a:pPr>
                <a:defRPr/>
              </a:pPr>
              <a:t>‹Nr.›</a:t>
            </a:fld>
            <a:endParaRPr lang="de-DE" alt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5"/>
          <p:cNvSpPr>
            <a:spLocks noGrp="1" noChangeArrowheads="1"/>
          </p:cNvSpPr>
          <p:nvPr>
            <p:ph type="ftr" sz="quarter" idx="11"/>
          </p:nvPr>
        </p:nvSpPr>
        <p:spPr>
          <a:ln/>
        </p:spPr>
        <p:txBody>
          <a:bodyPr/>
          <a:lstStyle>
            <a:lvl1pPr>
              <a:defRPr/>
            </a:lvl1pPr>
          </a:lstStyle>
          <a:p>
            <a:pPr>
              <a:defRPr/>
            </a:pPr>
            <a:r>
              <a:rPr lang="de-DE" altLang="de-DE"/>
              <a:t>Konfirmation und Alkohol</a:t>
            </a:r>
          </a:p>
        </p:txBody>
      </p:sp>
      <p:sp>
        <p:nvSpPr>
          <p:cNvPr id="6" name="Rectangle 6"/>
          <p:cNvSpPr>
            <a:spLocks noGrp="1" noChangeArrowheads="1"/>
          </p:cNvSpPr>
          <p:nvPr>
            <p:ph type="sldNum" sz="quarter" idx="12"/>
          </p:nvPr>
        </p:nvSpPr>
        <p:spPr>
          <a:ln/>
        </p:spPr>
        <p:txBody>
          <a:bodyPr/>
          <a:lstStyle>
            <a:lvl1pPr>
              <a:defRPr/>
            </a:lvl1pPr>
          </a:lstStyle>
          <a:p>
            <a:pPr>
              <a:defRPr/>
            </a:pPr>
            <a:fld id="{6AC3A543-0F89-4315-B1BB-ACA24718227C}" type="slidenum">
              <a:rPr lang="de-DE" altLang="de-DE"/>
              <a:pPr>
                <a:defRPr/>
              </a:pPr>
              <a:t>‹Nr.›</a:t>
            </a:fld>
            <a:endParaRPr lang="de-DE" alt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5"/>
          <p:cNvSpPr>
            <a:spLocks noGrp="1" noChangeArrowheads="1"/>
          </p:cNvSpPr>
          <p:nvPr>
            <p:ph type="ftr" sz="quarter" idx="11"/>
          </p:nvPr>
        </p:nvSpPr>
        <p:spPr>
          <a:ln/>
        </p:spPr>
        <p:txBody>
          <a:bodyPr/>
          <a:lstStyle>
            <a:lvl1pPr>
              <a:defRPr/>
            </a:lvl1pPr>
          </a:lstStyle>
          <a:p>
            <a:pPr>
              <a:defRPr/>
            </a:pPr>
            <a:r>
              <a:rPr lang="de-DE" altLang="de-DE"/>
              <a:t>Konfirmation und Alkohol</a:t>
            </a:r>
          </a:p>
        </p:txBody>
      </p:sp>
      <p:sp>
        <p:nvSpPr>
          <p:cNvPr id="6" name="Rectangle 6"/>
          <p:cNvSpPr>
            <a:spLocks noGrp="1" noChangeArrowheads="1"/>
          </p:cNvSpPr>
          <p:nvPr>
            <p:ph type="sldNum" sz="quarter" idx="12"/>
          </p:nvPr>
        </p:nvSpPr>
        <p:spPr>
          <a:ln/>
        </p:spPr>
        <p:txBody>
          <a:bodyPr/>
          <a:lstStyle>
            <a:lvl1pPr>
              <a:defRPr/>
            </a:lvl1pPr>
          </a:lstStyle>
          <a:p>
            <a:pPr>
              <a:defRPr/>
            </a:pPr>
            <a:fld id="{0B1F7B28-57CD-497E-BA73-363F6D8F77DA}" type="slidenum">
              <a:rPr lang="de-DE" altLang="de-DE"/>
              <a:pPr>
                <a:defRPr/>
              </a:pPr>
              <a:t>‹Nr.›</a:t>
            </a:fld>
            <a:endParaRPr lang="de-DE" alt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8"/>
            <a:ext cx="78867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5"/>
          <p:cNvSpPr>
            <a:spLocks noGrp="1" noChangeArrowheads="1"/>
          </p:cNvSpPr>
          <p:nvPr>
            <p:ph type="ftr" sz="quarter" idx="11"/>
          </p:nvPr>
        </p:nvSpPr>
        <p:spPr>
          <a:ln/>
        </p:spPr>
        <p:txBody>
          <a:bodyPr/>
          <a:lstStyle>
            <a:lvl1pPr>
              <a:defRPr/>
            </a:lvl1pPr>
          </a:lstStyle>
          <a:p>
            <a:pPr>
              <a:defRPr/>
            </a:pPr>
            <a:r>
              <a:rPr lang="de-DE" altLang="de-DE"/>
              <a:t>Konfirmation und Alkohol</a:t>
            </a:r>
          </a:p>
        </p:txBody>
      </p:sp>
      <p:sp>
        <p:nvSpPr>
          <p:cNvPr id="6" name="Rectangle 6"/>
          <p:cNvSpPr>
            <a:spLocks noGrp="1" noChangeArrowheads="1"/>
          </p:cNvSpPr>
          <p:nvPr>
            <p:ph type="sldNum" sz="quarter" idx="12"/>
          </p:nvPr>
        </p:nvSpPr>
        <p:spPr>
          <a:ln/>
        </p:spPr>
        <p:txBody>
          <a:bodyPr/>
          <a:lstStyle>
            <a:lvl1pPr>
              <a:defRPr/>
            </a:lvl1pPr>
          </a:lstStyle>
          <a:p>
            <a:pPr>
              <a:defRPr/>
            </a:pPr>
            <a:fld id="{2A812778-970C-404B-9B37-6EDD542F300B}" type="slidenum">
              <a:rPr lang="de-DE" altLang="de-DE"/>
              <a:pPr>
                <a:defRPr/>
              </a:pPr>
              <a:t>‹Nr.›</a:t>
            </a:fld>
            <a:endParaRPr lang="de-DE" alt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981200"/>
            <a:ext cx="3733800" cy="41148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724400" y="1981200"/>
            <a:ext cx="3733800" cy="41148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6" name="Rectangle 5"/>
          <p:cNvSpPr>
            <a:spLocks noGrp="1" noChangeArrowheads="1"/>
          </p:cNvSpPr>
          <p:nvPr>
            <p:ph type="ftr" sz="quarter" idx="11"/>
          </p:nvPr>
        </p:nvSpPr>
        <p:spPr>
          <a:ln/>
        </p:spPr>
        <p:txBody>
          <a:bodyPr/>
          <a:lstStyle>
            <a:lvl1pPr>
              <a:defRPr/>
            </a:lvl1pPr>
          </a:lstStyle>
          <a:p>
            <a:pPr>
              <a:defRPr/>
            </a:pPr>
            <a:r>
              <a:rPr lang="de-DE" altLang="de-DE"/>
              <a:t>Konfirmation und Alkohol</a:t>
            </a:r>
          </a:p>
        </p:txBody>
      </p:sp>
      <p:sp>
        <p:nvSpPr>
          <p:cNvPr id="7" name="Rectangle 6"/>
          <p:cNvSpPr>
            <a:spLocks noGrp="1" noChangeArrowheads="1"/>
          </p:cNvSpPr>
          <p:nvPr>
            <p:ph type="sldNum" sz="quarter" idx="12"/>
          </p:nvPr>
        </p:nvSpPr>
        <p:spPr>
          <a:ln/>
        </p:spPr>
        <p:txBody>
          <a:bodyPr/>
          <a:lstStyle>
            <a:lvl1pPr>
              <a:defRPr/>
            </a:lvl1pPr>
          </a:lstStyle>
          <a:p>
            <a:pPr>
              <a:defRPr/>
            </a:pPr>
            <a:fld id="{BE009EE0-3C22-4460-A09E-A4C4132F8657}" type="slidenum">
              <a:rPr lang="de-DE" altLang="de-DE"/>
              <a:pPr>
                <a:defRPr/>
              </a:pPr>
              <a:t>‹Nr.›</a:t>
            </a:fld>
            <a:endParaRPr lang="de-DE" alt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30238" y="365125"/>
            <a:ext cx="78867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630238" y="2505075"/>
            <a:ext cx="386873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29150" y="2505075"/>
            <a:ext cx="3887788"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8" name="Rectangle 5"/>
          <p:cNvSpPr>
            <a:spLocks noGrp="1" noChangeArrowheads="1"/>
          </p:cNvSpPr>
          <p:nvPr>
            <p:ph type="ftr" sz="quarter" idx="11"/>
          </p:nvPr>
        </p:nvSpPr>
        <p:spPr>
          <a:ln/>
        </p:spPr>
        <p:txBody>
          <a:bodyPr/>
          <a:lstStyle>
            <a:lvl1pPr>
              <a:defRPr/>
            </a:lvl1pPr>
          </a:lstStyle>
          <a:p>
            <a:pPr>
              <a:defRPr/>
            </a:pPr>
            <a:r>
              <a:rPr lang="de-DE" altLang="de-DE"/>
              <a:t>Konfirmation und Alkohol</a:t>
            </a:r>
          </a:p>
        </p:txBody>
      </p:sp>
      <p:sp>
        <p:nvSpPr>
          <p:cNvPr id="9" name="Rectangle 6"/>
          <p:cNvSpPr>
            <a:spLocks noGrp="1" noChangeArrowheads="1"/>
          </p:cNvSpPr>
          <p:nvPr>
            <p:ph type="sldNum" sz="quarter" idx="12"/>
          </p:nvPr>
        </p:nvSpPr>
        <p:spPr>
          <a:ln/>
        </p:spPr>
        <p:txBody>
          <a:bodyPr/>
          <a:lstStyle>
            <a:lvl1pPr>
              <a:defRPr/>
            </a:lvl1pPr>
          </a:lstStyle>
          <a:p>
            <a:pPr>
              <a:defRPr/>
            </a:pPr>
            <a:fld id="{F845506D-5BA3-4155-9C6A-E0807FC963FB}" type="slidenum">
              <a:rPr lang="de-DE" altLang="de-DE"/>
              <a:pPr>
                <a:defRPr/>
              </a:pPr>
              <a:t>‹Nr.›</a:t>
            </a:fld>
            <a:endParaRPr lang="de-DE" alt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4" name="Rectangle 5"/>
          <p:cNvSpPr>
            <a:spLocks noGrp="1" noChangeArrowheads="1"/>
          </p:cNvSpPr>
          <p:nvPr>
            <p:ph type="ftr" sz="quarter" idx="11"/>
          </p:nvPr>
        </p:nvSpPr>
        <p:spPr>
          <a:ln/>
        </p:spPr>
        <p:txBody>
          <a:bodyPr/>
          <a:lstStyle>
            <a:lvl1pPr>
              <a:defRPr/>
            </a:lvl1pPr>
          </a:lstStyle>
          <a:p>
            <a:pPr>
              <a:defRPr/>
            </a:pPr>
            <a:r>
              <a:rPr lang="de-DE" altLang="de-DE"/>
              <a:t>Konfirmation und Alkohol</a:t>
            </a:r>
          </a:p>
        </p:txBody>
      </p:sp>
      <p:sp>
        <p:nvSpPr>
          <p:cNvPr id="5" name="Rectangle 6"/>
          <p:cNvSpPr>
            <a:spLocks noGrp="1" noChangeArrowheads="1"/>
          </p:cNvSpPr>
          <p:nvPr>
            <p:ph type="sldNum" sz="quarter" idx="12"/>
          </p:nvPr>
        </p:nvSpPr>
        <p:spPr>
          <a:ln/>
        </p:spPr>
        <p:txBody>
          <a:bodyPr/>
          <a:lstStyle>
            <a:lvl1pPr>
              <a:defRPr/>
            </a:lvl1pPr>
          </a:lstStyle>
          <a:p>
            <a:pPr>
              <a:defRPr/>
            </a:pPr>
            <a:fld id="{1B017FA6-A0D0-4209-931E-EECAFA4C010B}" type="slidenum">
              <a:rPr lang="de-DE" altLang="de-DE"/>
              <a:pPr>
                <a:defRPr/>
              </a:pPr>
              <a:t>‹Nr.›</a:t>
            </a:fld>
            <a:endParaRPr lang="de-DE" alt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3" name="Rectangle 5"/>
          <p:cNvSpPr>
            <a:spLocks noGrp="1" noChangeArrowheads="1"/>
          </p:cNvSpPr>
          <p:nvPr>
            <p:ph type="ftr" sz="quarter" idx="11"/>
          </p:nvPr>
        </p:nvSpPr>
        <p:spPr>
          <a:ln/>
        </p:spPr>
        <p:txBody>
          <a:bodyPr/>
          <a:lstStyle>
            <a:lvl1pPr>
              <a:defRPr/>
            </a:lvl1pPr>
          </a:lstStyle>
          <a:p>
            <a:pPr>
              <a:defRPr/>
            </a:pPr>
            <a:endParaRPr lang="de-DE" altLang="de-DE" dirty="0" smtClean="0"/>
          </a:p>
        </p:txBody>
      </p:sp>
      <p:sp>
        <p:nvSpPr>
          <p:cNvPr id="4" name="Rectangle 6"/>
          <p:cNvSpPr>
            <a:spLocks noGrp="1" noChangeArrowheads="1"/>
          </p:cNvSpPr>
          <p:nvPr>
            <p:ph type="sldNum" sz="quarter" idx="12"/>
          </p:nvPr>
        </p:nvSpPr>
        <p:spPr>
          <a:ln/>
        </p:spPr>
        <p:txBody>
          <a:bodyPr/>
          <a:lstStyle>
            <a:lvl1pPr>
              <a:defRPr/>
            </a:lvl1pPr>
          </a:lstStyle>
          <a:p>
            <a:pPr>
              <a:defRPr/>
            </a:pPr>
            <a:fld id="{1AEE0FBA-39BD-46AB-A7B2-E1A43360CD9A}" type="slidenum">
              <a:rPr lang="de-DE" altLang="de-DE"/>
              <a:pPr>
                <a:defRPr/>
              </a:pPr>
              <a:t>‹Nr.›</a:t>
            </a:fld>
            <a:endParaRPr lang="de-DE" alt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6" name="Rectangle 5"/>
          <p:cNvSpPr>
            <a:spLocks noGrp="1" noChangeArrowheads="1"/>
          </p:cNvSpPr>
          <p:nvPr>
            <p:ph type="ftr" sz="quarter" idx="11"/>
          </p:nvPr>
        </p:nvSpPr>
        <p:spPr>
          <a:ln/>
        </p:spPr>
        <p:txBody>
          <a:bodyPr/>
          <a:lstStyle>
            <a:lvl1pPr>
              <a:defRPr/>
            </a:lvl1pPr>
          </a:lstStyle>
          <a:p>
            <a:pPr>
              <a:defRPr/>
            </a:pPr>
            <a:r>
              <a:rPr lang="de-DE" altLang="de-DE"/>
              <a:t>Konfirmation und Alkohol</a:t>
            </a:r>
          </a:p>
        </p:txBody>
      </p:sp>
      <p:sp>
        <p:nvSpPr>
          <p:cNvPr id="7" name="Rectangle 6"/>
          <p:cNvSpPr>
            <a:spLocks noGrp="1" noChangeArrowheads="1"/>
          </p:cNvSpPr>
          <p:nvPr>
            <p:ph type="sldNum" sz="quarter" idx="12"/>
          </p:nvPr>
        </p:nvSpPr>
        <p:spPr>
          <a:ln/>
        </p:spPr>
        <p:txBody>
          <a:bodyPr/>
          <a:lstStyle>
            <a:lvl1pPr>
              <a:defRPr/>
            </a:lvl1pPr>
          </a:lstStyle>
          <a:p>
            <a:pPr>
              <a:defRPr/>
            </a:pPr>
            <a:fld id="{E2F82B3A-E455-4BF0-AFB4-6803AD16443C}" type="slidenum">
              <a:rPr lang="de-DE" altLang="de-DE"/>
              <a:pPr>
                <a:defRPr/>
              </a:pPr>
              <a:t>‹Nr.›</a:t>
            </a:fld>
            <a:endParaRPr lang="de-DE" alt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ltLang="de-DE"/>
          </a:p>
        </p:txBody>
      </p:sp>
      <p:sp>
        <p:nvSpPr>
          <p:cNvPr id="6" name="Rectangle 5"/>
          <p:cNvSpPr>
            <a:spLocks noGrp="1" noChangeArrowheads="1"/>
          </p:cNvSpPr>
          <p:nvPr>
            <p:ph type="ftr" sz="quarter" idx="11"/>
          </p:nvPr>
        </p:nvSpPr>
        <p:spPr>
          <a:ln/>
        </p:spPr>
        <p:txBody>
          <a:bodyPr/>
          <a:lstStyle>
            <a:lvl1pPr>
              <a:defRPr/>
            </a:lvl1pPr>
          </a:lstStyle>
          <a:p>
            <a:pPr>
              <a:defRPr/>
            </a:pPr>
            <a:r>
              <a:rPr lang="de-DE" altLang="de-DE"/>
              <a:t>Konfirmation und Alkohol</a:t>
            </a:r>
          </a:p>
        </p:txBody>
      </p:sp>
      <p:sp>
        <p:nvSpPr>
          <p:cNvPr id="7" name="Rectangle 6"/>
          <p:cNvSpPr>
            <a:spLocks noGrp="1" noChangeArrowheads="1"/>
          </p:cNvSpPr>
          <p:nvPr>
            <p:ph type="sldNum" sz="quarter" idx="12"/>
          </p:nvPr>
        </p:nvSpPr>
        <p:spPr>
          <a:ln/>
        </p:spPr>
        <p:txBody>
          <a:bodyPr/>
          <a:lstStyle>
            <a:lvl1pPr>
              <a:defRPr/>
            </a:lvl1pPr>
          </a:lstStyle>
          <a:p>
            <a:pPr>
              <a:defRPr/>
            </a:pPr>
            <a:fld id="{F7BF18CB-9C03-47AF-BE10-45FD3AD6F2E2}" type="slidenum">
              <a:rPr lang="de-DE" altLang="de-DE"/>
              <a:pPr>
                <a:defRPr/>
              </a:pPr>
              <a:t>‹Nr.›</a:t>
            </a:fld>
            <a:endParaRPr lang="de-DE" alt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CC00"/>
            </a:gs>
            <a:gs pos="100000">
              <a:srgbClr val="FF6600"/>
            </a:gs>
          </a:gsLst>
          <a:path path="rect">
            <a:fillToRect r="100000" b="100000"/>
          </a:path>
        </a:gradFill>
        <a:effectLst/>
      </p:bgPr>
    </p:bg>
    <p:spTree>
      <p:nvGrpSpPr>
        <p:cNvPr id="1" name=""/>
        <p:cNvGrpSpPr/>
        <p:nvPr/>
      </p:nvGrpSpPr>
      <p:grpSpPr>
        <a:xfrm>
          <a:off x="0" y="0"/>
          <a:ext cx="0" cy="0"/>
          <a:chOff x="0" y="0"/>
          <a:chExt cx="0" cy="0"/>
        </a:xfrm>
      </p:grpSpPr>
      <p:sp>
        <p:nvSpPr>
          <p:cNvPr id="1026" name="Rectangle 8"/>
          <p:cNvSpPr>
            <a:spLocks noChangeArrowheads="1"/>
          </p:cNvSpPr>
          <p:nvPr userDrawn="1"/>
        </p:nvSpPr>
        <p:spPr bwMode="auto">
          <a:xfrm>
            <a:off x="685800" y="609600"/>
            <a:ext cx="8458200" cy="6248400"/>
          </a:xfrm>
          <a:prstGeom prst="rect">
            <a:avLst/>
          </a:prstGeom>
          <a:solidFill>
            <a:schemeClr val="bg1"/>
          </a:solidFill>
          <a:ln>
            <a:noFill/>
          </a:ln>
          <a:effectLs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endParaRPr lang="de-DE" altLang="de-DE" smtClean="0"/>
          </a:p>
        </p:txBody>
      </p:sp>
      <p:sp>
        <p:nvSpPr>
          <p:cNvPr id="1027"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ltLang="de-DE" smtClean="0"/>
              <a:t>Klicken Sie, um das Titelformat zu bearbeiten</a:t>
            </a:r>
          </a:p>
        </p:txBody>
      </p:sp>
      <p:sp>
        <p:nvSpPr>
          <p:cNvPr id="1028" name="Rectangle 3"/>
          <p:cNvSpPr>
            <a:spLocks noGrp="1" noChangeArrowheads="1"/>
          </p:cNvSpPr>
          <p:nvPr>
            <p:ph type="body" idx="1"/>
          </p:nvPr>
        </p:nvSpPr>
        <p:spPr bwMode="auto">
          <a:xfrm>
            <a:off x="838200" y="1981200"/>
            <a:ext cx="76200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ltLang="de-DE" smtClean="0"/>
              <a:t>Klicken Sie, um die Formate des Vorlagentextes zu bearbeiten</a:t>
            </a:r>
          </a:p>
          <a:p>
            <a:pPr lvl="1"/>
            <a:r>
              <a:rPr lang="de-DE" altLang="de-DE" smtClean="0"/>
              <a:t>Zweite Ebene</a:t>
            </a:r>
          </a:p>
          <a:p>
            <a:pPr lvl="2"/>
            <a:r>
              <a:rPr lang="de-DE" altLang="de-DE" smtClean="0"/>
              <a:t>Dritte Ebene</a:t>
            </a:r>
          </a:p>
          <a:p>
            <a:pPr lvl="3"/>
            <a:r>
              <a:rPr lang="de-DE" altLang="de-DE" smtClean="0"/>
              <a:t>Vierte Ebene</a:t>
            </a:r>
          </a:p>
          <a:p>
            <a:pPr lvl="4"/>
            <a:r>
              <a:rPr lang="de-DE" altLang="de-DE" smtClean="0"/>
              <a:t>Fünfte Ebene</a:t>
            </a:r>
          </a:p>
        </p:txBody>
      </p:sp>
      <p:sp>
        <p:nvSpPr>
          <p:cNvPr id="2" name="Rectangle 4"/>
          <p:cNvSpPr>
            <a:spLocks noGrp="1" noChangeArrowheads="1"/>
          </p:cNvSpPr>
          <p:nvPr>
            <p:ph type="dt" sz="half" idx="2"/>
          </p:nvPr>
        </p:nvSpPr>
        <p:spPr bwMode="auto">
          <a:xfrm>
            <a:off x="6858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de-DE" altLang="de-DE" dirty="0"/>
          </a:p>
        </p:txBody>
      </p:sp>
      <p:sp>
        <p:nvSpPr>
          <p:cNvPr id="1029" name="Rectangle 5"/>
          <p:cNvSpPr>
            <a:spLocks noGrp="1" noChangeArrowheads="1"/>
          </p:cNvSpPr>
          <p:nvPr>
            <p:ph type="ftr" sz="quarter" idx="3"/>
          </p:nvPr>
        </p:nvSpPr>
        <p:spPr bwMode="auto">
          <a:xfrm>
            <a:off x="762000" y="6248400"/>
            <a:ext cx="5257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200">
                <a:latin typeface="+mn-lt"/>
              </a:defRPr>
            </a:lvl1pPr>
          </a:lstStyle>
          <a:p>
            <a:pPr>
              <a:defRPr/>
            </a:pPr>
            <a:endParaRPr lang="de-DE" altLang="de-DE" dirty="0"/>
          </a:p>
        </p:txBody>
      </p:sp>
      <p:sp>
        <p:nvSpPr>
          <p:cNvPr id="1030" name="Rectangle 6"/>
          <p:cNvSpPr>
            <a:spLocks noGrp="1" noChangeArrowheads="1"/>
          </p:cNvSpPr>
          <p:nvPr>
            <p:ph type="sldNum" sz="quarter" idx="4"/>
          </p:nvPr>
        </p:nvSpPr>
        <p:spPr bwMode="auto">
          <a:xfrm>
            <a:off x="7848600" y="6248400"/>
            <a:ext cx="990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200">
                <a:latin typeface="+mn-lt"/>
              </a:defRPr>
            </a:lvl1pPr>
          </a:lstStyle>
          <a:p>
            <a:pPr>
              <a:defRPr/>
            </a:pPr>
            <a:fld id="{1D888232-E157-4AE0-A285-992B55D75496}" type="slidenum">
              <a:rPr lang="de-DE" altLang="de-DE"/>
              <a:pPr>
                <a:defRPr/>
              </a:pPr>
              <a:t>‹Nr.›</a:t>
            </a:fld>
            <a:endParaRPr lang="de-DE" altLang="de-DE"/>
          </a:p>
        </p:txBody>
      </p:sp>
      <p:sp>
        <p:nvSpPr>
          <p:cNvPr id="1032" name="Line 9"/>
          <p:cNvSpPr>
            <a:spLocks noChangeShapeType="1"/>
          </p:cNvSpPr>
          <p:nvPr userDrawn="1"/>
        </p:nvSpPr>
        <p:spPr bwMode="auto">
          <a:xfrm>
            <a:off x="6781800" y="1524000"/>
            <a:ext cx="2362200" cy="0"/>
          </a:xfrm>
          <a:prstGeom prst="line">
            <a:avLst/>
          </a:prstGeom>
          <a:noFill/>
          <a:ln w="19050">
            <a:solidFill>
              <a:schemeClr val="tx1"/>
            </a:solidFill>
            <a:round/>
            <a:headEnd/>
            <a:tailEnd/>
          </a:ln>
          <a:effectLst/>
          <a:extLst/>
        </p:spPr>
        <p:txBody>
          <a:bodyPr/>
          <a:lstStyle/>
          <a:p>
            <a:pPr eaLnBrk="0" hangingPunct="0">
              <a:defRPr/>
            </a:pPr>
            <a:endParaRPr lang="de-DE" sz="240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dt="0"/>
  <p:txStyles>
    <p:titleStyle>
      <a:lvl1pPr algn="l" rtl="0" eaLnBrk="0" fontAlgn="base" hangingPunct="0">
        <a:spcBef>
          <a:spcPct val="0"/>
        </a:spcBef>
        <a:spcAft>
          <a:spcPct val="0"/>
        </a:spcAft>
        <a:defRPr sz="3600" b="1" kern="1200">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Arial" panose="020B0604020202020204" pitchFamily="34" charset="0"/>
        </a:defRPr>
      </a:lvl2pPr>
      <a:lvl3pPr algn="l" rtl="0" eaLnBrk="0" fontAlgn="base" hangingPunct="0">
        <a:spcBef>
          <a:spcPct val="0"/>
        </a:spcBef>
        <a:spcAft>
          <a:spcPct val="0"/>
        </a:spcAft>
        <a:defRPr sz="3600" b="1">
          <a:solidFill>
            <a:schemeClr val="tx2"/>
          </a:solidFill>
          <a:latin typeface="Arial" panose="020B0604020202020204" pitchFamily="34" charset="0"/>
        </a:defRPr>
      </a:lvl3pPr>
      <a:lvl4pPr algn="l" rtl="0" eaLnBrk="0" fontAlgn="base" hangingPunct="0">
        <a:spcBef>
          <a:spcPct val="0"/>
        </a:spcBef>
        <a:spcAft>
          <a:spcPct val="0"/>
        </a:spcAft>
        <a:defRPr sz="3600" b="1">
          <a:solidFill>
            <a:schemeClr val="tx2"/>
          </a:solidFill>
          <a:latin typeface="Arial" panose="020B0604020202020204" pitchFamily="34" charset="0"/>
        </a:defRPr>
      </a:lvl4pPr>
      <a:lvl5pPr algn="l" rtl="0" eaLnBrk="0" fontAlgn="base" hangingPunct="0">
        <a:spcBef>
          <a:spcPct val="0"/>
        </a:spcBef>
        <a:spcAft>
          <a:spcPct val="0"/>
        </a:spcAft>
        <a:defRPr sz="3600" b="1">
          <a:solidFill>
            <a:schemeClr val="tx2"/>
          </a:solidFill>
          <a:latin typeface="Arial" panose="020B0604020202020204" pitchFamily="34" charset="0"/>
        </a:defRPr>
      </a:lvl5pPr>
      <a:lvl6pPr marL="457200" algn="l" rtl="0" fontAlgn="base">
        <a:spcBef>
          <a:spcPct val="0"/>
        </a:spcBef>
        <a:spcAft>
          <a:spcPct val="0"/>
        </a:spcAft>
        <a:defRPr sz="3600" b="1">
          <a:solidFill>
            <a:schemeClr val="tx2"/>
          </a:solidFill>
          <a:latin typeface="Arial" panose="020B0604020202020204" pitchFamily="34" charset="0"/>
        </a:defRPr>
      </a:lvl6pPr>
      <a:lvl7pPr marL="914400" algn="l" rtl="0" fontAlgn="base">
        <a:spcBef>
          <a:spcPct val="0"/>
        </a:spcBef>
        <a:spcAft>
          <a:spcPct val="0"/>
        </a:spcAft>
        <a:defRPr sz="3600" b="1">
          <a:solidFill>
            <a:schemeClr val="tx2"/>
          </a:solidFill>
          <a:latin typeface="Arial" panose="020B0604020202020204" pitchFamily="34" charset="0"/>
        </a:defRPr>
      </a:lvl7pPr>
      <a:lvl8pPr marL="1371600" algn="l" rtl="0" fontAlgn="base">
        <a:spcBef>
          <a:spcPct val="0"/>
        </a:spcBef>
        <a:spcAft>
          <a:spcPct val="0"/>
        </a:spcAft>
        <a:defRPr sz="3600" b="1">
          <a:solidFill>
            <a:schemeClr val="tx2"/>
          </a:solidFill>
          <a:latin typeface="Arial" panose="020B0604020202020204" pitchFamily="34" charset="0"/>
        </a:defRPr>
      </a:lvl8pPr>
      <a:lvl9pPr marL="1828800" algn="l" rtl="0" fontAlgn="base">
        <a:spcBef>
          <a:spcPct val="0"/>
        </a:spcBef>
        <a:spcAft>
          <a:spcPct val="0"/>
        </a:spcAft>
        <a:defRPr sz="3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defRPr sz="3000" b="1" kern="1200">
          <a:solidFill>
            <a:schemeClr val="tx1"/>
          </a:solidFill>
          <a:latin typeface="+mn-lt"/>
          <a:ea typeface="+mn-ea"/>
          <a:cs typeface="+mn-cs"/>
        </a:defRPr>
      </a:lvl1pPr>
      <a:lvl2pPr marL="482600" indent="-292100" algn="l" rtl="0" eaLnBrk="0" fontAlgn="base" hangingPunct="0">
        <a:spcBef>
          <a:spcPct val="20000"/>
        </a:spcBef>
        <a:spcAft>
          <a:spcPct val="0"/>
        </a:spcAft>
        <a:buFont typeface="Wingdings" pitchFamily="2" charset="2"/>
        <a:buChar char="§"/>
        <a:defRPr sz="2800" b="1" kern="1200">
          <a:solidFill>
            <a:schemeClr val="tx1"/>
          </a:solidFill>
          <a:latin typeface="+mn-lt"/>
          <a:ea typeface="+mn-ea"/>
          <a:cs typeface="+mn-cs"/>
        </a:defRPr>
      </a:lvl2pPr>
      <a:lvl3pPr marL="858838" indent="-185738" algn="l" rtl="0" eaLnBrk="0" fontAlgn="base" hangingPunct="0">
        <a:spcBef>
          <a:spcPct val="20000"/>
        </a:spcBef>
        <a:spcAft>
          <a:spcPct val="0"/>
        </a:spcAft>
        <a:buChar char="•"/>
        <a:defRPr sz="2400" kern="1200">
          <a:solidFill>
            <a:schemeClr val="tx1"/>
          </a:solidFill>
          <a:latin typeface="Times New Roman" panose="02020603050405020304" pitchFamily="18" charset="0"/>
          <a:ea typeface="+mn-ea"/>
          <a:cs typeface="+mn-cs"/>
        </a:defRPr>
      </a:lvl3pPr>
      <a:lvl4pPr marL="1328738" indent="-279400" algn="l" rtl="0" eaLnBrk="0" fontAlgn="base" hangingPunct="0">
        <a:spcBef>
          <a:spcPct val="20000"/>
        </a:spcBef>
        <a:spcAft>
          <a:spcPct val="0"/>
        </a:spcAft>
        <a:buChar char="–"/>
        <a:defRPr sz="2000" kern="1200">
          <a:solidFill>
            <a:schemeClr val="tx1"/>
          </a:solidFill>
          <a:latin typeface="Times New Roman" panose="02020603050405020304" pitchFamily="18" charset="0"/>
          <a:ea typeface="+mn-ea"/>
          <a:cs typeface="+mn-cs"/>
        </a:defRPr>
      </a:lvl4pPr>
      <a:lvl5pPr marL="1716088" indent="-187325" algn="l" rtl="0" eaLnBrk="0" fontAlgn="base" hangingPunct="0">
        <a:spcBef>
          <a:spcPct val="20000"/>
        </a:spcBef>
        <a:spcAft>
          <a:spcPct val="0"/>
        </a:spcAft>
        <a:buChar char="»"/>
        <a:defRPr sz="2000" kern="1200">
          <a:solidFill>
            <a:schemeClr val="tx1"/>
          </a:solidFill>
          <a:latin typeface="Times New Roman" panose="020206030504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ußzeilenplatzhalter 2"/>
          <p:cNvSpPr>
            <a:spLocks noGrp="1"/>
          </p:cNvSpPr>
          <p:nvPr>
            <p:ph type="ftr" sz="quarter" idx="11"/>
          </p:nvPr>
        </p:nvSpPr>
        <p:spPr/>
        <p:txBody>
          <a:bodyPr/>
          <a:lstStyle/>
          <a:p>
            <a:pPr>
              <a:defRPr/>
            </a:pPr>
            <a:endParaRPr lang="de-DE" altLang="de-DE" dirty="0"/>
          </a:p>
        </p:txBody>
      </p:sp>
      <p:sp>
        <p:nvSpPr>
          <p:cNvPr id="11" name="Foliennummernplatzhalter 3"/>
          <p:cNvSpPr>
            <a:spLocks noGrp="1"/>
          </p:cNvSpPr>
          <p:nvPr>
            <p:ph type="sldNum" sz="quarter" idx="12"/>
          </p:nvPr>
        </p:nvSpPr>
        <p:spPr/>
        <p:txBody>
          <a:bodyPr/>
          <a:lstStyle/>
          <a:p>
            <a:pPr>
              <a:defRPr/>
            </a:pPr>
            <a:fld id="{DB1E26D0-94E9-4323-9646-A59FB5924FC9}" type="slidenum">
              <a:rPr lang="de-DE" altLang="de-DE"/>
              <a:pPr>
                <a:defRPr/>
              </a:pPr>
              <a:t>1</a:t>
            </a:fld>
            <a:endParaRPr lang="de-DE" altLang="de-DE"/>
          </a:p>
        </p:txBody>
      </p:sp>
      <p:sp>
        <p:nvSpPr>
          <p:cNvPr id="14339" name="Text Box 3"/>
          <p:cNvSpPr txBox="1">
            <a:spLocks noChangeArrowheads="1"/>
          </p:cNvSpPr>
          <p:nvPr/>
        </p:nvSpPr>
        <p:spPr bwMode="auto">
          <a:xfrm>
            <a:off x="990600" y="762000"/>
            <a:ext cx="7162800" cy="457200"/>
          </a:xfrm>
          <a:prstGeom prst="rect">
            <a:avLst/>
          </a:prstGeom>
          <a:noFill/>
          <a:ln w="9525">
            <a:noFill/>
            <a:miter lim="800000"/>
            <a:headEnd/>
            <a:tailEnd/>
          </a:ln>
        </p:spPr>
        <p:txBody>
          <a:bodyPr>
            <a:spAutoFit/>
          </a:bodyPr>
          <a:lstStyle/>
          <a:p>
            <a:pPr algn="ctr">
              <a:spcBef>
                <a:spcPct val="50000"/>
              </a:spcBef>
            </a:pPr>
            <a:endParaRPr lang="de-DE" altLang="de-DE" sz="2400"/>
          </a:p>
        </p:txBody>
      </p:sp>
      <p:sp>
        <p:nvSpPr>
          <p:cNvPr id="14340" name="Text Box 5"/>
          <p:cNvSpPr txBox="1">
            <a:spLocks noChangeArrowheads="1"/>
          </p:cNvSpPr>
          <p:nvPr/>
        </p:nvSpPr>
        <p:spPr bwMode="auto">
          <a:xfrm>
            <a:off x="914400" y="2932113"/>
            <a:ext cx="7620000" cy="854075"/>
          </a:xfrm>
          <a:prstGeom prst="rect">
            <a:avLst/>
          </a:prstGeom>
          <a:noFill/>
          <a:ln w="9525">
            <a:noFill/>
            <a:miter lim="800000"/>
            <a:headEnd/>
            <a:tailEnd/>
          </a:ln>
        </p:spPr>
        <p:txBody>
          <a:bodyPr>
            <a:spAutoFit/>
          </a:bodyPr>
          <a:lstStyle/>
          <a:p>
            <a:pPr algn="ctr">
              <a:spcBef>
                <a:spcPct val="50000"/>
              </a:spcBef>
            </a:pPr>
            <a:endParaRPr lang="de-DE" altLang="de-DE" sz="2000" b="1" dirty="0">
              <a:latin typeface="Arial" charset="0"/>
              <a:cs typeface="Arial" charset="0"/>
            </a:endParaRPr>
          </a:p>
          <a:p>
            <a:pPr>
              <a:spcBef>
                <a:spcPct val="50000"/>
              </a:spcBef>
            </a:pPr>
            <a:endParaRPr lang="de-DE" altLang="de-DE" sz="2000" dirty="0"/>
          </a:p>
        </p:txBody>
      </p:sp>
      <p:sp>
        <p:nvSpPr>
          <p:cNvPr id="14341" name="Rectangle 12"/>
          <p:cNvSpPr>
            <a:spLocks noGrp="1" noChangeArrowheads="1"/>
          </p:cNvSpPr>
          <p:nvPr>
            <p:ph type="title" idx="4294967295"/>
          </p:nvPr>
        </p:nvSpPr>
        <p:spPr>
          <a:xfrm>
            <a:off x="912813" y="539750"/>
            <a:ext cx="7772400" cy="1143000"/>
          </a:xfrm>
        </p:spPr>
        <p:txBody>
          <a:bodyPr/>
          <a:lstStyle/>
          <a:p>
            <a:pPr eaLnBrk="1" hangingPunct="1"/>
            <a:r>
              <a:rPr lang="de-DE" altLang="de-DE" smtClean="0"/>
              <a:t>Konfirmation und Alkohol</a:t>
            </a:r>
          </a:p>
        </p:txBody>
      </p:sp>
      <p:sp>
        <p:nvSpPr>
          <p:cNvPr id="3083" name="Rectangle 13"/>
          <p:cNvSpPr>
            <a:spLocks noGrp="1" noChangeArrowheads="1"/>
          </p:cNvSpPr>
          <p:nvPr>
            <p:ph type="body" idx="4294967295"/>
          </p:nvPr>
        </p:nvSpPr>
        <p:spPr>
          <a:xfrm>
            <a:off x="1187450" y="2284413"/>
            <a:ext cx="7620000" cy="738187"/>
          </a:xfrm>
        </p:spPr>
        <p:txBody>
          <a:bodyPr/>
          <a:lstStyle/>
          <a:p>
            <a:pPr marL="0" indent="0" eaLnBrk="1" hangingPunct="1">
              <a:lnSpc>
                <a:spcPct val="80000"/>
              </a:lnSpc>
              <a:defRPr/>
            </a:pPr>
            <a:r>
              <a:rPr lang="de-DE" altLang="de-DE" sz="2600" dirty="0" smtClean="0"/>
              <a:t>Zahlen, Fakten und Hintergründe zum Alkoholkonsum Jugendlicher</a:t>
            </a:r>
          </a:p>
          <a:p>
            <a:pPr marL="1905000" lvl="1" indent="-193675" eaLnBrk="1" hangingPunct="1">
              <a:lnSpc>
                <a:spcPct val="120000"/>
              </a:lnSpc>
              <a:spcBef>
                <a:spcPct val="50000"/>
              </a:spcBef>
              <a:defRPr/>
            </a:pPr>
            <a:endParaRPr lang="de-DE" altLang="de-DE" sz="1200" dirty="0" smtClean="0">
              <a:cs typeface="Arial" panose="020B0604020202020204" pitchFamily="34" charset="0"/>
            </a:endParaRPr>
          </a:p>
          <a:p>
            <a:pPr marL="1711325" lvl="1" indent="0" eaLnBrk="1" hangingPunct="1">
              <a:lnSpc>
                <a:spcPct val="120000"/>
              </a:lnSpc>
              <a:spcBef>
                <a:spcPct val="50000"/>
              </a:spcBef>
              <a:buFont typeface="Wingdings" pitchFamily="2" charset="2"/>
              <a:buNone/>
              <a:defRPr/>
            </a:pPr>
            <a:endParaRPr lang="de-DE" altLang="de-DE" sz="1200" dirty="0">
              <a:cs typeface="Arial" panose="020B0604020202020204" pitchFamily="34" charset="0"/>
            </a:endParaRPr>
          </a:p>
          <a:p>
            <a:pPr marL="1711325" lvl="1" indent="0" eaLnBrk="1" hangingPunct="1">
              <a:lnSpc>
                <a:spcPct val="120000"/>
              </a:lnSpc>
              <a:spcBef>
                <a:spcPct val="50000"/>
              </a:spcBef>
              <a:buFont typeface="Wingdings" pitchFamily="2" charset="2"/>
              <a:buNone/>
              <a:defRPr/>
            </a:pPr>
            <a:endParaRPr lang="de-DE" altLang="de-DE" sz="1200" dirty="0" smtClean="0">
              <a:cs typeface="Arial" panose="020B0604020202020204" pitchFamily="34" charset="0"/>
            </a:endParaRPr>
          </a:p>
          <a:p>
            <a:pPr marL="1711325" lvl="1" indent="0" eaLnBrk="1" hangingPunct="1">
              <a:lnSpc>
                <a:spcPct val="120000"/>
              </a:lnSpc>
              <a:spcBef>
                <a:spcPct val="50000"/>
              </a:spcBef>
              <a:buNone/>
              <a:defRPr/>
            </a:pPr>
            <a:r>
              <a:rPr lang="de-DE" altLang="de-DE" sz="800" dirty="0" smtClean="0">
                <a:cs typeface="Arial" panose="020B0604020202020204" pitchFamily="34" charset="0"/>
              </a:rPr>
              <a:t>Fachstellen für Suchtprävention</a:t>
            </a:r>
            <a:r>
              <a:rPr lang="de-DE" altLang="de-DE" sz="800" dirty="0" smtClean="0"/>
              <a:t> (FSP) in den Landkreisen Hersfeld-Rotenburg, Kassel, </a:t>
            </a:r>
            <a:r>
              <a:rPr lang="de-DE" altLang="de-DE" sz="800" dirty="0"/>
              <a:t/>
            </a:r>
            <a:br>
              <a:rPr lang="de-DE" altLang="de-DE" sz="800" dirty="0"/>
            </a:br>
            <a:r>
              <a:rPr lang="de-DE" altLang="de-DE" sz="800" dirty="0" smtClean="0"/>
              <a:t>Marburg-Biedenkopf, Waldeck-Frankenberg, Werra-Meißner, in Stadt und Landkreis Fulda </a:t>
            </a:r>
            <a:br>
              <a:rPr lang="de-DE" altLang="de-DE" sz="800" dirty="0" smtClean="0"/>
            </a:br>
            <a:r>
              <a:rPr lang="de-DE" altLang="de-DE" sz="800" dirty="0" smtClean="0"/>
              <a:t>sowie den Städten Hanau und Kassel </a:t>
            </a:r>
            <a:endParaRPr lang="de-DE" altLang="de-DE" sz="800" dirty="0" smtClean="0">
              <a:cs typeface="Arial" panose="020B0604020202020204" pitchFamily="34" charset="0"/>
            </a:endParaRPr>
          </a:p>
          <a:p>
            <a:pPr marL="1711325" lvl="1" indent="0" eaLnBrk="1" hangingPunct="1">
              <a:lnSpc>
                <a:spcPct val="120000"/>
              </a:lnSpc>
              <a:spcBef>
                <a:spcPct val="50000"/>
              </a:spcBef>
              <a:buNone/>
              <a:defRPr/>
            </a:pPr>
            <a:r>
              <a:rPr lang="de-DE" altLang="de-DE" sz="800" dirty="0" smtClean="0">
                <a:cs typeface="Arial" panose="020B0604020202020204" pitchFamily="34" charset="0"/>
              </a:rPr>
              <a:t>Diakonie Hessen – Diakonisches Werk in Hessen-Nassau und Kurhessen-Waldeck  e.V. </a:t>
            </a:r>
            <a:br>
              <a:rPr lang="de-DE" altLang="de-DE" sz="800" dirty="0" smtClean="0">
                <a:cs typeface="Arial" panose="020B0604020202020204" pitchFamily="34" charset="0"/>
              </a:rPr>
            </a:br>
            <a:r>
              <a:rPr lang="de-DE" altLang="de-DE" sz="800" dirty="0" smtClean="0">
                <a:cs typeface="Arial" panose="020B0604020202020204" pitchFamily="34" charset="0"/>
              </a:rPr>
              <a:t>(Referat Suchthilfe)</a:t>
            </a:r>
          </a:p>
          <a:p>
            <a:pPr marL="1711325" lvl="1" indent="0" eaLnBrk="1" hangingPunct="1">
              <a:lnSpc>
                <a:spcPct val="120000"/>
              </a:lnSpc>
              <a:spcBef>
                <a:spcPct val="50000"/>
              </a:spcBef>
              <a:buNone/>
              <a:defRPr/>
            </a:pPr>
            <a:r>
              <a:rPr lang="de-DE" altLang="de-DE" sz="800" dirty="0" smtClean="0">
                <a:cs typeface="Arial" panose="020B0604020202020204" pitchFamily="34" charset="0"/>
              </a:rPr>
              <a:t>Evangelischen Kirche von Kurhessen-Waldeck </a:t>
            </a:r>
            <a:br>
              <a:rPr lang="de-DE" altLang="de-DE" sz="800" dirty="0" smtClean="0">
                <a:cs typeface="Arial" panose="020B0604020202020204" pitchFamily="34" charset="0"/>
              </a:rPr>
            </a:br>
            <a:r>
              <a:rPr lang="de-DE" altLang="de-DE" sz="800" dirty="0" smtClean="0">
                <a:cs typeface="Arial" panose="020B0604020202020204" pitchFamily="34" charset="0"/>
              </a:rPr>
              <a:t>(Referat Kinder- und Jugendarbeit)</a:t>
            </a:r>
          </a:p>
          <a:p>
            <a:pPr marL="1711325" lvl="1" indent="0" eaLnBrk="1" hangingPunct="1">
              <a:lnSpc>
                <a:spcPct val="120000"/>
              </a:lnSpc>
              <a:spcBef>
                <a:spcPct val="50000"/>
              </a:spcBef>
              <a:buNone/>
              <a:defRPr/>
            </a:pPr>
            <a:r>
              <a:rPr lang="de-DE" sz="800" dirty="0" smtClean="0"/>
              <a:t>Religionspädagogischen Institut der EKKW und EKHN </a:t>
            </a:r>
            <a:br>
              <a:rPr lang="de-DE" sz="800" dirty="0" smtClean="0"/>
            </a:br>
            <a:endParaRPr lang="de-DE" sz="800" dirty="0" smtClean="0"/>
          </a:p>
          <a:p>
            <a:pPr marL="1711325" lvl="1" indent="0" eaLnBrk="1" hangingPunct="1">
              <a:lnSpc>
                <a:spcPct val="120000"/>
              </a:lnSpc>
              <a:spcBef>
                <a:spcPct val="50000"/>
              </a:spcBef>
              <a:buNone/>
              <a:defRPr/>
            </a:pPr>
            <a:r>
              <a:rPr lang="de-DE" sz="800" dirty="0" smtClean="0"/>
              <a:t>Hessische Landesstelle für Suchtfragen e.V. (HLS)</a:t>
            </a:r>
          </a:p>
          <a:p>
            <a:pPr marL="1905000" lvl="1" indent="-193675" eaLnBrk="1" hangingPunct="1">
              <a:lnSpc>
                <a:spcPct val="120000"/>
              </a:lnSpc>
              <a:spcBef>
                <a:spcPct val="50000"/>
              </a:spcBef>
              <a:defRPr/>
            </a:pPr>
            <a:endParaRPr lang="de-DE" altLang="de-DE" sz="900" dirty="0" smtClean="0">
              <a:cs typeface="Arial" panose="020B0604020202020204" pitchFamily="34" charset="0"/>
            </a:endParaRPr>
          </a:p>
          <a:p>
            <a:pPr marL="1905000" lvl="1" indent="-193675" eaLnBrk="1" hangingPunct="1">
              <a:lnSpc>
                <a:spcPct val="120000"/>
              </a:lnSpc>
              <a:spcBef>
                <a:spcPct val="50000"/>
              </a:spcBef>
              <a:defRPr/>
            </a:pPr>
            <a:endParaRPr lang="de-DE" altLang="de-DE" sz="900" b="0" dirty="0" smtClean="0">
              <a:cs typeface="Times New Roman" panose="02020603050405020304" pitchFamily="18" charset="0"/>
            </a:endParaRPr>
          </a:p>
          <a:p>
            <a:pPr marL="0" indent="0">
              <a:defRPr/>
            </a:pPr>
            <a:endParaRPr lang="de-DE" sz="900" b="0" dirty="0"/>
          </a:p>
          <a:p>
            <a:pPr marL="0" indent="0">
              <a:defRPr/>
            </a:pPr>
            <a:r>
              <a:rPr lang="de-DE" sz="900" b="0" dirty="0"/>
              <a:t> </a:t>
            </a:r>
          </a:p>
          <a:p>
            <a:pPr marL="0" indent="0">
              <a:defRPr/>
            </a:pPr>
            <a:r>
              <a:rPr lang="de-DE" sz="1400" b="0" dirty="0"/>
              <a:t>	</a:t>
            </a:r>
          </a:p>
          <a:p>
            <a:pPr marL="0" indent="0" eaLnBrk="1" hangingPunct="1">
              <a:lnSpc>
                <a:spcPct val="80000"/>
              </a:lnSpc>
              <a:defRPr/>
            </a:pPr>
            <a:endParaRPr lang="de-DE" altLang="de-DE" sz="1400" dirty="0" smtClean="0"/>
          </a:p>
        </p:txBody>
      </p:sp>
      <p:pic>
        <p:nvPicPr>
          <p:cNvPr id="14343" name="Grafik 1"/>
          <p:cNvPicPr>
            <a:picLocks noChangeAspect="1"/>
          </p:cNvPicPr>
          <p:nvPr/>
        </p:nvPicPr>
        <p:blipFill>
          <a:blip r:embed="rId3"/>
          <a:srcRect/>
          <a:stretch>
            <a:fillRect/>
          </a:stretch>
        </p:blipFill>
        <p:spPr bwMode="auto">
          <a:xfrm>
            <a:off x="1403648" y="4738688"/>
            <a:ext cx="563563" cy="296863"/>
          </a:xfrm>
          <a:prstGeom prst="rect">
            <a:avLst/>
          </a:prstGeom>
          <a:noFill/>
          <a:ln w="9525">
            <a:noFill/>
            <a:miter lim="800000"/>
            <a:headEnd/>
            <a:tailEnd/>
          </a:ln>
        </p:spPr>
      </p:pic>
      <p:pic>
        <p:nvPicPr>
          <p:cNvPr id="14344" name="Grafik 2"/>
          <p:cNvPicPr>
            <a:picLocks noChangeAspect="1"/>
          </p:cNvPicPr>
          <p:nvPr/>
        </p:nvPicPr>
        <p:blipFill>
          <a:blip r:embed="rId4"/>
          <a:srcRect/>
          <a:stretch>
            <a:fillRect/>
          </a:stretch>
        </p:blipFill>
        <p:spPr bwMode="auto">
          <a:xfrm>
            <a:off x="1403648" y="4433888"/>
            <a:ext cx="755650" cy="244475"/>
          </a:xfrm>
          <a:prstGeom prst="rect">
            <a:avLst/>
          </a:prstGeom>
          <a:noFill/>
          <a:ln w="9525">
            <a:noFill/>
            <a:miter lim="800000"/>
            <a:headEnd/>
            <a:tailEnd/>
          </a:ln>
        </p:spPr>
      </p:pic>
      <p:pic>
        <p:nvPicPr>
          <p:cNvPr id="14345" name="Grafik 3"/>
          <p:cNvPicPr>
            <a:picLocks noChangeAspect="1"/>
          </p:cNvPicPr>
          <p:nvPr/>
        </p:nvPicPr>
        <p:blipFill>
          <a:blip r:embed="rId5"/>
          <a:srcRect/>
          <a:stretch>
            <a:fillRect/>
          </a:stretch>
        </p:blipFill>
        <p:spPr bwMode="auto">
          <a:xfrm>
            <a:off x="1403648" y="5087938"/>
            <a:ext cx="889000" cy="230188"/>
          </a:xfrm>
          <a:prstGeom prst="rect">
            <a:avLst/>
          </a:prstGeom>
          <a:noFill/>
          <a:ln w="9525">
            <a:noFill/>
            <a:miter lim="800000"/>
            <a:headEnd/>
            <a:tailEnd/>
          </a:ln>
        </p:spPr>
      </p:pic>
      <p:pic>
        <p:nvPicPr>
          <p:cNvPr id="14346" name="Grafik 4"/>
          <p:cNvPicPr>
            <a:picLocks noChangeAspect="1"/>
          </p:cNvPicPr>
          <p:nvPr/>
        </p:nvPicPr>
        <p:blipFill>
          <a:blip r:embed="rId6"/>
          <a:srcRect/>
          <a:stretch>
            <a:fillRect/>
          </a:stretch>
        </p:blipFill>
        <p:spPr bwMode="auto">
          <a:xfrm>
            <a:off x="1403648" y="5459413"/>
            <a:ext cx="681038" cy="257175"/>
          </a:xfrm>
          <a:prstGeom prst="rect">
            <a:avLst/>
          </a:prstGeom>
          <a:noFill/>
          <a:ln w="9525">
            <a:noFill/>
            <a:miter lim="800000"/>
            <a:headEnd/>
            <a:tailEnd/>
          </a:ln>
        </p:spPr>
      </p:pic>
      <p:sp>
        <p:nvSpPr>
          <p:cNvPr id="6" name="Textfeld 5"/>
          <p:cNvSpPr txBox="1"/>
          <p:nvPr/>
        </p:nvSpPr>
        <p:spPr>
          <a:xfrm>
            <a:off x="1282998" y="3965577"/>
            <a:ext cx="1368425" cy="338137"/>
          </a:xfrm>
          <a:prstGeom prst="rect">
            <a:avLst/>
          </a:prstGeom>
          <a:noFill/>
        </p:spPr>
        <p:txBody>
          <a:bodyPr>
            <a:spAutoFit/>
          </a:bodyPr>
          <a:lstStyle/>
          <a:p>
            <a:pPr eaLnBrk="0" hangingPunct="0">
              <a:defRPr/>
            </a:pPr>
            <a:r>
              <a:rPr lang="de-DE" b="1" dirty="0">
                <a:solidFill>
                  <a:srgbClr val="C00000"/>
                </a:solidFill>
                <a:latin typeface="+mn-lt"/>
              </a:rPr>
              <a:t>Fachstellen</a:t>
            </a:r>
          </a:p>
          <a:p>
            <a:pPr eaLnBrk="0" hangingPunct="0">
              <a:defRPr/>
            </a:pPr>
            <a:r>
              <a:rPr lang="de-DE" b="1" dirty="0">
                <a:solidFill>
                  <a:srgbClr val="C00000"/>
                </a:solidFill>
                <a:latin typeface="+mn-lt"/>
              </a:rPr>
              <a:t>für Suchtprävention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pPr>
              <a:defRPr/>
            </a:pPr>
            <a:r>
              <a:rPr lang="de-DE" altLang="de-DE" smtClean="0"/>
              <a:t>Konfirmation und Alkohol</a:t>
            </a:r>
            <a:endParaRPr lang="de-DE" altLang="de-DE"/>
          </a:p>
        </p:txBody>
      </p:sp>
      <p:sp>
        <p:nvSpPr>
          <p:cNvPr id="3" name="Foliennummernplatzhalter 2"/>
          <p:cNvSpPr>
            <a:spLocks noGrp="1"/>
          </p:cNvSpPr>
          <p:nvPr>
            <p:ph type="sldNum" sz="quarter" idx="12"/>
          </p:nvPr>
        </p:nvSpPr>
        <p:spPr/>
        <p:txBody>
          <a:bodyPr/>
          <a:lstStyle/>
          <a:p>
            <a:pPr>
              <a:defRPr/>
            </a:pPr>
            <a:fld id="{F1DE0F71-20A2-464D-8A48-29A1811628AF}" type="slidenum">
              <a:rPr lang="de-DE" altLang="de-DE" smtClean="0"/>
              <a:pPr>
                <a:defRPr/>
              </a:pPr>
              <a:t>10</a:t>
            </a:fld>
            <a:endParaRPr lang="de-DE" altLang="de-DE"/>
          </a:p>
        </p:txBody>
      </p:sp>
      <p:pic>
        <p:nvPicPr>
          <p:cNvPr id="28675" name="Grafik 3"/>
          <p:cNvPicPr>
            <a:picLocks noChangeAspect="1"/>
          </p:cNvPicPr>
          <p:nvPr/>
        </p:nvPicPr>
        <p:blipFill>
          <a:blip r:embed="rId3"/>
          <a:srcRect/>
          <a:stretch>
            <a:fillRect/>
          </a:stretch>
        </p:blipFill>
        <p:spPr bwMode="auto">
          <a:xfrm>
            <a:off x="900113" y="1628775"/>
            <a:ext cx="6551612" cy="4168775"/>
          </a:xfrm>
          <a:prstGeom prst="rect">
            <a:avLst/>
          </a:prstGeom>
          <a:noFill/>
          <a:ln w="9525">
            <a:noFill/>
            <a:miter lim="800000"/>
            <a:headEnd/>
            <a:tailEnd/>
          </a:ln>
        </p:spPr>
      </p:pic>
      <p:sp>
        <p:nvSpPr>
          <p:cNvPr id="5" name="Textfeld 4"/>
          <p:cNvSpPr txBox="1"/>
          <p:nvPr/>
        </p:nvSpPr>
        <p:spPr>
          <a:xfrm>
            <a:off x="1979613" y="909638"/>
            <a:ext cx="6121400" cy="461962"/>
          </a:xfrm>
          <a:prstGeom prst="rect">
            <a:avLst/>
          </a:prstGeom>
          <a:noFill/>
        </p:spPr>
        <p:txBody>
          <a:bodyPr>
            <a:spAutoFit/>
          </a:bodyPr>
          <a:lstStyle/>
          <a:p>
            <a:pPr eaLnBrk="0" hangingPunct="0">
              <a:defRPr/>
            </a:pPr>
            <a:r>
              <a:rPr lang="de-DE" sz="2400" b="1" dirty="0">
                <a:latin typeface="+mn-lt"/>
              </a:rPr>
              <a:t>Trinkmotive von Jugendlichen</a:t>
            </a:r>
          </a:p>
        </p:txBody>
      </p:sp>
      <p:sp>
        <p:nvSpPr>
          <p:cNvPr id="6" name="Textfeld 5"/>
          <p:cNvSpPr txBox="1"/>
          <p:nvPr/>
        </p:nvSpPr>
        <p:spPr>
          <a:xfrm>
            <a:off x="7250113" y="5459413"/>
            <a:ext cx="1700212" cy="338137"/>
          </a:xfrm>
          <a:prstGeom prst="rect">
            <a:avLst/>
          </a:prstGeom>
          <a:noFill/>
        </p:spPr>
        <p:txBody>
          <a:bodyPr wrap="none">
            <a:spAutoFit/>
          </a:bodyPr>
          <a:lstStyle/>
          <a:p>
            <a:pPr eaLnBrk="0" hangingPunct="0">
              <a:defRPr/>
            </a:pPr>
            <a:r>
              <a:rPr lang="de-DE" dirty="0">
                <a:latin typeface="+mn-lt"/>
              </a:rPr>
              <a:t>Quelle: Sucht/Schweiz</a:t>
            </a:r>
          </a:p>
          <a:p>
            <a:pPr eaLnBrk="0" hangingPunct="0">
              <a:defRPr/>
            </a:pPr>
            <a:r>
              <a:rPr lang="de-DE" dirty="0">
                <a:latin typeface="+mn-lt"/>
              </a:rPr>
              <a:t>Warum konsumiert man Alkohol?</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pPr>
              <a:defRPr/>
            </a:pPr>
            <a:r>
              <a:rPr lang="de-DE" altLang="de-DE" smtClean="0"/>
              <a:t>Konfirmation und Alkohol</a:t>
            </a:r>
            <a:endParaRPr lang="de-DE" altLang="de-DE"/>
          </a:p>
        </p:txBody>
      </p:sp>
      <p:sp>
        <p:nvSpPr>
          <p:cNvPr id="3" name="Foliennummernplatzhalter 2"/>
          <p:cNvSpPr>
            <a:spLocks noGrp="1"/>
          </p:cNvSpPr>
          <p:nvPr>
            <p:ph type="sldNum" sz="quarter" idx="12"/>
          </p:nvPr>
        </p:nvSpPr>
        <p:spPr/>
        <p:txBody>
          <a:bodyPr/>
          <a:lstStyle/>
          <a:p>
            <a:pPr>
              <a:defRPr/>
            </a:pPr>
            <a:fld id="{62F9E715-F7EC-4F1E-984F-663A97E307C5}" type="slidenum">
              <a:rPr lang="de-DE" altLang="de-DE" smtClean="0"/>
              <a:pPr>
                <a:defRPr/>
              </a:pPr>
              <a:t>11</a:t>
            </a:fld>
            <a:endParaRPr lang="de-DE" altLang="de-DE"/>
          </a:p>
        </p:txBody>
      </p:sp>
      <p:sp>
        <p:nvSpPr>
          <p:cNvPr id="30723" name="Text Box 5"/>
          <p:cNvSpPr txBox="1">
            <a:spLocks noChangeArrowheads="1"/>
          </p:cNvSpPr>
          <p:nvPr/>
        </p:nvSpPr>
        <p:spPr bwMode="auto">
          <a:xfrm>
            <a:off x="1403350" y="858838"/>
            <a:ext cx="6203950" cy="461962"/>
          </a:xfrm>
          <a:prstGeom prst="rect">
            <a:avLst/>
          </a:prstGeom>
          <a:noFill/>
          <a:ln w="9525">
            <a:noFill/>
            <a:miter lim="800000"/>
            <a:headEnd/>
            <a:tailEnd/>
          </a:ln>
        </p:spPr>
        <p:txBody>
          <a:bodyPr wrap="none">
            <a:spAutoFit/>
          </a:bodyPr>
          <a:lstStyle/>
          <a:p>
            <a:r>
              <a:rPr lang="de-DE" altLang="de-DE" sz="2400" b="1">
                <a:latin typeface="Arial" charset="0"/>
              </a:rPr>
              <a:t>Allgemeine Ziele von Alkoholprävention</a:t>
            </a:r>
          </a:p>
        </p:txBody>
      </p:sp>
      <p:sp>
        <p:nvSpPr>
          <p:cNvPr id="5" name="Text Box 8"/>
          <p:cNvSpPr txBox="1">
            <a:spLocks noChangeArrowheads="1"/>
          </p:cNvSpPr>
          <p:nvPr/>
        </p:nvSpPr>
        <p:spPr bwMode="auto">
          <a:xfrm>
            <a:off x="1331913" y="1773238"/>
            <a:ext cx="6665912" cy="4032250"/>
          </a:xfrm>
          <a:prstGeom prst="rect">
            <a:avLst/>
          </a:prstGeom>
          <a:noFill/>
          <a:ln>
            <a:noFill/>
          </a:ln>
          <a:effectLs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buFontTx/>
              <a:buChar char="•"/>
              <a:defRPr/>
            </a:pPr>
            <a:r>
              <a:rPr lang="de-DE" altLang="de-DE" sz="1800" kern="0" dirty="0" smtClean="0">
                <a:solidFill>
                  <a:srgbClr val="000000"/>
                </a:solidFill>
              </a:rPr>
              <a:t> </a:t>
            </a:r>
            <a:r>
              <a:rPr lang="de-DE" altLang="de-DE" sz="1700" b="1" kern="0" dirty="0" smtClean="0">
                <a:solidFill>
                  <a:srgbClr val="000000"/>
                </a:solidFill>
              </a:rPr>
              <a:t>Hinauszögern des Einstiegs in den Alkoholkonsum </a:t>
            </a:r>
          </a:p>
          <a:p>
            <a:pPr fontAlgn="auto">
              <a:spcBef>
                <a:spcPts val="0"/>
              </a:spcBef>
              <a:spcAft>
                <a:spcPts val="0"/>
              </a:spcAft>
              <a:buFontTx/>
              <a:buChar char="•"/>
              <a:defRPr/>
            </a:pPr>
            <a:endParaRPr lang="de-DE" altLang="de-DE" sz="1700" b="1" kern="0" dirty="0" smtClean="0">
              <a:solidFill>
                <a:srgbClr val="000000"/>
              </a:solidFill>
            </a:endParaRPr>
          </a:p>
          <a:p>
            <a:pPr fontAlgn="auto">
              <a:spcBef>
                <a:spcPts val="0"/>
              </a:spcBef>
              <a:spcAft>
                <a:spcPts val="0"/>
              </a:spcAft>
              <a:buFontTx/>
              <a:buChar char="•"/>
              <a:defRPr/>
            </a:pPr>
            <a:r>
              <a:rPr lang="de-DE" altLang="de-DE" sz="1700" b="1" kern="0" dirty="0" smtClean="0">
                <a:solidFill>
                  <a:srgbClr val="000000"/>
                </a:solidFill>
              </a:rPr>
              <a:t> Konsequente Umsetzung des Jugendschutzgesetzes </a:t>
            </a:r>
          </a:p>
          <a:p>
            <a:pPr fontAlgn="auto">
              <a:spcBef>
                <a:spcPts val="0"/>
              </a:spcBef>
              <a:spcAft>
                <a:spcPts val="0"/>
              </a:spcAft>
              <a:buFontTx/>
              <a:buChar char="•"/>
              <a:defRPr/>
            </a:pPr>
            <a:endParaRPr lang="de-DE" altLang="de-DE" sz="1700" b="1" kern="0" dirty="0" smtClean="0">
              <a:solidFill>
                <a:srgbClr val="000000"/>
              </a:solidFill>
            </a:endParaRPr>
          </a:p>
          <a:p>
            <a:pPr fontAlgn="auto">
              <a:spcBef>
                <a:spcPts val="0"/>
              </a:spcBef>
              <a:spcAft>
                <a:spcPts val="0"/>
              </a:spcAft>
              <a:buFontTx/>
              <a:buChar char="•"/>
              <a:defRPr/>
            </a:pPr>
            <a:r>
              <a:rPr lang="de-DE" altLang="de-DE" sz="1700" b="1" kern="0" dirty="0" smtClean="0">
                <a:solidFill>
                  <a:srgbClr val="000000"/>
                </a:solidFill>
              </a:rPr>
              <a:t> Vorbildverhalten von Eltern und Bezugspersonen</a:t>
            </a:r>
          </a:p>
          <a:p>
            <a:pPr fontAlgn="auto">
              <a:spcBef>
                <a:spcPts val="0"/>
              </a:spcBef>
              <a:spcAft>
                <a:spcPts val="0"/>
              </a:spcAft>
              <a:buFontTx/>
              <a:buChar char="•"/>
              <a:defRPr/>
            </a:pPr>
            <a:endParaRPr lang="de-DE" altLang="de-DE" sz="1700" b="1" kern="0" dirty="0" smtClean="0">
              <a:solidFill>
                <a:srgbClr val="000000"/>
              </a:solidFill>
            </a:endParaRPr>
          </a:p>
          <a:p>
            <a:pPr fontAlgn="auto">
              <a:spcBef>
                <a:spcPts val="0"/>
              </a:spcBef>
              <a:spcAft>
                <a:spcPts val="0"/>
              </a:spcAft>
              <a:buFontTx/>
              <a:buChar char="•"/>
              <a:defRPr/>
            </a:pPr>
            <a:r>
              <a:rPr lang="de-DE" altLang="de-DE" sz="1700" b="1" kern="0" dirty="0" smtClean="0">
                <a:solidFill>
                  <a:srgbClr val="000000"/>
                </a:solidFill>
              </a:rPr>
              <a:t> Werbebeschränkungen für die Alkoholwerbung</a:t>
            </a:r>
          </a:p>
          <a:p>
            <a:pPr fontAlgn="auto">
              <a:spcBef>
                <a:spcPts val="0"/>
              </a:spcBef>
              <a:spcAft>
                <a:spcPts val="0"/>
              </a:spcAft>
              <a:buFontTx/>
              <a:buChar char="•"/>
              <a:defRPr/>
            </a:pPr>
            <a:endParaRPr lang="de-DE" altLang="de-DE" sz="1700" b="1" kern="0" dirty="0" smtClean="0">
              <a:solidFill>
                <a:srgbClr val="000000"/>
              </a:solidFill>
            </a:endParaRPr>
          </a:p>
          <a:p>
            <a:pPr fontAlgn="auto">
              <a:spcBef>
                <a:spcPts val="0"/>
              </a:spcBef>
              <a:spcAft>
                <a:spcPts val="0"/>
              </a:spcAft>
              <a:buFontTx/>
              <a:buChar char="•"/>
              <a:defRPr/>
            </a:pPr>
            <a:r>
              <a:rPr lang="de-DE" altLang="de-DE" sz="1700" b="1" kern="0" dirty="0" smtClean="0">
                <a:solidFill>
                  <a:srgbClr val="000000"/>
                </a:solidFill>
              </a:rPr>
              <a:t> Ächtung von übermäßigem Alkoholkonsum</a:t>
            </a:r>
          </a:p>
          <a:p>
            <a:pPr fontAlgn="auto">
              <a:spcBef>
                <a:spcPts val="0"/>
              </a:spcBef>
              <a:spcAft>
                <a:spcPts val="0"/>
              </a:spcAft>
              <a:buFontTx/>
              <a:buChar char="•"/>
              <a:defRPr/>
            </a:pPr>
            <a:endParaRPr lang="de-DE" altLang="de-DE" sz="1700" b="1" kern="0" dirty="0" smtClean="0">
              <a:solidFill>
                <a:srgbClr val="000000"/>
              </a:solidFill>
            </a:endParaRPr>
          </a:p>
          <a:p>
            <a:pPr fontAlgn="auto">
              <a:spcBef>
                <a:spcPts val="0"/>
              </a:spcBef>
              <a:spcAft>
                <a:spcPts val="0"/>
              </a:spcAft>
              <a:buFontTx/>
              <a:buChar char="•"/>
              <a:defRPr/>
            </a:pPr>
            <a:r>
              <a:rPr lang="de-DE" altLang="de-DE" sz="1700" b="1" kern="0" dirty="0" smtClean="0">
                <a:solidFill>
                  <a:srgbClr val="000000"/>
                </a:solidFill>
              </a:rPr>
              <a:t> Förderung eines verantwortungsvollen Umgangs mit Alkohol</a:t>
            </a:r>
          </a:p>
          <a:p>
            <a:pPr fontAlgn="auto">
              <a:spcBef>
                <a:spcPts val="0"/>
              </a:spcBef>
              <a:spcAft>
                <a:spcPts val="0"/>
              </a:spcAft>
              <a:buFontTx/>
              <a:buChar char="•"/>
              <a:defRPr/>
            </a:pPr>
            <a:endParaRPr lang="de-DE" altLang="de-DE" sz="1700" b="1" kern="0" dirty="0" smtClean="0">
              <a:solidFill>
                <a:srgbClr val="000000"/>
              </a:solidFill>
            </a:endParaRPr>
          </a:p>
          <a:p>
            <a:pPr fontAlgn="auto">
              <a:spcBef>
                <a:spcPts val="0"/>
              </a:spcBef>
              <a:spcAft>
                <a:spcPts val="0"/>
              </a:spcAft>
              <a:buFontTx/>
              <a:buChar char="•"/>
              <a:defRPr/>
            </a:pPr>
            <a:r>
              <a:rPr lang="de-DE" altLang="de-DE" sz="1700" b="1" kern="0" dirty="0" smtClean="0">
                <a:solidFill>
                  <a:srgbClr val="000000"/>
                </a:solidFill>
              </a:rPr>
              <a:t> Förderung von Genuss und funktionalen Äquivalenten</a:t>
            </a:r>
          </a:p>
          <a:p>
            <a:pPr fontAlgn="auto">
              <a:spcBef>
                <a:spcPts val="0"/>
              </a:spcBef>
              <a:spcAft>
                <a:spcPts val="0"/>
              </a:spcAft>
              <a:buFontTx/>
              <a:buChar char="•"/>
              <a:defRPr/>
            </a:pPr>
            <a:endParaRPr lang="de-DE" altLang="de-DE" sz="1700" b="1" kern="0" dirty="0" smtClean="0">
              <a:solidFill>
                <a:srgbClr val="000000"/>
              </a:solidFill>
            </a:endParaRPr>
          </a:p>
          <a:p>
            <a:pPr fontAlgn="auto">
              <a:spcBef>
                <a:spcPts val="0"/>
              </a:spcBef>
              <a:spcAft>
                <a:spcPts val="0"/>
              </a:spcAft>
              <a:buFontTx/>
              <a:buChar char="•"/>
              <a:defRPr/>
            </a:pPr>
            <a:r>
              <a:rPr lang="de-DE" altLang="de-DE" sz="1700" b="1" kern="0" dirty="0" smtClean="0">
                <a:solidFill>
                  <a:srgbClr val="000000"/>
                </a:solidFill>
              </a:rPr>
              <a:t> Gesundheitsverträgliche Fest- und Feierkultur</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pPr>
              <a:defRPr/>
            </a:pPr>
            <a:r>
              <a:rPr lang="de-DE" altLang="de-DE" smtClean="0"/>
              <a:t>Konfirmation und Alkohol</a:t>
            </a:r>
            <a:endParaRPr lang="de-DE" altLang="de-DE"/>
          </a:p>
        </p:txBody>
      </p:sp>
      <p:sp>
        <p:nvSpPr>
          <p:cNvPr id="3" name="Foliennummernplatzhalter 2"/>
          <p:cNvSpPr>
            <a:spLocks noGrp="1"/>
          </p:cNvSpPr>
          <p:nvPr>
            <p:ph type="sldNum" sz="quarter" idx="12"/>
          </p:nvPr>
        </p:nvSpPr>
        <p:spPr/>
        <p:txBody>
          <a:bodyPr/>
          <a:lstStyle/>
          <a:p>
            <a:pPr>
              <a:defRPr/>
            </a:pPr>
            <a:fld id="{5C7BE4FC-0FE9-4152-A170-85B645C83C55}" type="slidenum">
              <a:rPr lang="de-DE" altLang="de-DE" smtClean="0"/>
              <a:pPr>
                <a:defRPr/>
              </a:pPr>
              <a:t>12</a:t>
            </a:fld>
            <a:endParaRPr lang="de-DE" altLang="de-DE"/>
          </a:p>
        </p:txBody>
      </p:sp>
      <p:sp>
        <p:nvSpPr>
          <p:cNvPr id="31747" name="Rectangle 2"/>
          <p:cNvSpPr txBox="1">
            <a:spLocks noChangeArrowheads="1"/>
          </p:cNvSpPr>
          <p:nvPr/>
        </p:nvSpPr>
        <p:spPr bwMode="auto">
          <a:xfrm>
            <a:off x="900113" y="404813"/>
            <a:ext cx="7772400" cy="1143000"/>
          </a:xfrm>
          <a:prstGeom prst="rect">
            <a:avLst/>
          </a:prstGeom>
          <a:noFill/>
          <a:ln w="9525">
            <a:noFill/>
            <a:miter lim="800000"/>
            <a:headEnd/>
            <a:tailEnd/>
          </a:ln>
        </p:spPr>
        <p:txBody>
          <a:bodyPr anchor="ctr"/>
          <a:lstStyle/>
          <a:p>
            <a:r>
              <a:rPr lang="de-DE" altLang="de-DE" sz="2800" b="1">
                <a:solidFill>
                  <a:schemeClr val="tx2"/>
                </a:solidFill>
                <a:latin typeface="Arial" charset="0"/>
              </a:rPr>
              <a:t>Was können Eltern tun?</a:t>
            </a:r>
          </a:p>
        </p:txBody>
      </p:sp>
      <p:sp>
        <p:nvSpPr>
          <p:cNvPr id="31748" name="Rectangle 3"/>
          <p:cNvSpPr txBox="1">
            <a:spLocks noChangeArrowheads="1"/>
          </p:cNvSpPr>
          <p:nvPr/>
        </p:nvSpPr>
        <p:spPr bwMode="auto">
          <a:xfrm>
            <a:off x="900113" y="2205038"/>
            <a:ext cx="7440612" cy="3062287"/>
          </a:xfrm>
          <a:prstGeom prst="rect">
            <a:avLst/>
          </a:prstGeom>
          <a:noFill/>
          <a:ln w="9525">
            <a:noFill/>
            <a:miter lim="800000"/>
            <a:headEnd/>
            <a:tailEnd/>
          </a:ln>
        </p:spPr>
        <p:txBody>
          <a:bodyPr/>
          <a:lstStyle/>
          <a:p>
            <a:pPr marL="342900" indent="-342900">
              <a:spcBef>
                <a:spcPct val="20000"/>
              </a:spcBef>
              <a:buClr>
                <a:srgbClr val="B2B2B2"/>
              </a:buClr>
              <a:buSzPct val="90000"/>
              <a:buFont typeface="Wingdings" pitchFamily="2" charset="2"/>
              <a:buChar char="n"/>
            </a:pPr>
            <a:r>
              <a:rPr lang="de-DE" altLang="de-DE" sz="2800" b="1" dirty="0">
                <a:solidFill>
                  <a:srgbClr val="000000"/>
                </a:solidFill>
                <a:latin typeface="Arial" charset="0"/>
              </a:rPr>
              <a:t>Abschreckung hat sich als Konzept </a:t>
            </a:r>
            <a:br>
              <a:rPr lang="de-DE" altLang="de-DE" sz="2800" b="1" dirty="0">
                <a:solidFill>
                  <a:srgbClr val="000000"/>
                </a:solidFill>
                <a:latin typeface="Arial" charset="0"/>
              </a:rPr>
            </a:br>
            <a:r>
              <a:rPr lang="de-DE" altLang="de-DE" sz="2800" b="1" dirty="0">
                <a:solidFill>
                  <a:srgbClr val="000000"/>
                </a:solidFill>
                <a:latin typeface="Arial" charset="0"/>
              </a:rPr>
              <a:t>der Vorbeugung nicht bewährt </a:t>
            </a:r>
          </a:p>
          <a:p>
            <a:pPr marL="342900" indent="-342900">
              <a:spcBef>
                <a:spcPct val="20000"/>
              </a:spcBef>
              <a:buClr>
                <a:srgbClr val="B2B2B2"/>
              </a:buClr>
              <a:buSzPct val="90000"/>
              <a:buFont typeface="Wingdings" pitchFamily="2" charset="2"/>
              <a:buChar char="n"/>
            </a:pPr>
            <a:r>
              <a:rPr lang="de-DE" altLang="de-DE" sz="2800" b="1" dirty="0">
                <a:solidFill>
                  <a:srgbClr val="000000"/>
                </a:solidFill>
                <a:latin typeface="Arial" charset="0"/>
              </a:rPr>
              <a:t>Im Gespräch bleiben </a:t>
            </a:r>
          </a:p>
          <a:p>
            <a:pPr marL="342900" indent="-342900">
              <a:spcBef>
                <a:spcPct val="20000"/>
              </a:spcBef>
              <a:buClr>
                <a:srgbClr val="B2B2B2"/>
              </a:buClr>
              <a:buSzPct val="90000"/>
              <a:buFont typeface="Wingdings" pitchFamily="2" charset="2"/>
              <a:buChar char="n"/>
            </a:pPr>
            <a:r>
              <a:rPr lang="de-DE" altLang="de-DE" sz="2800" b="1" dirty="0">
                <a:solidFill>
                  <a:srgbClr val="000000"/>
                </a:solidFill>
                <a:latin typeface="Arial" charset="0"/>
              </a:rPr>
              <a:t>Eltern sind Vorbilder </a:t>
            </a:r>
          </a:p>
          <a:p>
            <a:pPr marL="342900" indent="-342900">
              <a:spcBef>
                <a:spcPct val="20000"/>
              </a:spcBef>
              <a:buClr>
                <a:srgbClr val="B2B2B2"/>
              </a:buClr>
              <a:buSzPct val="90000"/>
              <a:buFont typeface="Wingdings" pitchFamily="2" charset="2"/>
              <a:buChar char="n"/>
            </a:pPr>
            <a:r>
              <a:rPr lang="de-DE" altLang="de-DE" sz="2800" b="1" dirty="0">
                <a:solidFill>
                  <a:srgbClr val="000000"/>
                </a:solidFill>
                <a:latin typeface="Arial" charset="0"/>
              </a:rPr>
              <a:t>Setzen Sie eine klare Grenze </a:t>
            </a:r>
          </a:p>
          <a:p>
            <a:pPr marL="342900" indent="-342900">
              <a:spcBef>
                <a:spcPct val="20000"/>
              </a:spcBef>
              <a:buClr>
                <a:srgbClr val="B2B2B2"/>
              </a:buClr>
              <a:buSzPct val="90000"/>
              <a:buFont typeface="Wingdings" pitchFamily="2" charset="2"/>
              <a:buChar char="n"/>
            </a:pPr>
            <a:r>
              <a:rPr lang="de-DE" altLang="de-DE" sz="2800" b="1" dirty="0">
                <a:solidFill>
                  <a:srgbClr val="000000"/>
                </a:solidFill>
                <a:latin typeface="Arial" charset="0"/>
              </a:rPr>
              <a:t>Rat und Hilfe annehmen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pPr>
              <a:defRPr/>
            </a:pPr>
            <a:r>
              <a:rPr lang="de-DE" altLang="de-DE" smtClean="0"/>
              <a:t>Konfirmation und Alkohol</a:t>
            </a:r>
            <a:endParaRPr lang="de-DE" altLang="de-DE"/>
          </a:p>
        </p:txBody>
      </p:sp>
      <p:sp>
        <p:nvSpPr>
          <p:cNvPr id="3" name="Foliennummernplatzhalter 2"/>
          <p:cNvSpPr>
            <a:spLocks noGrp="1"/>
          </p:cNvSpPr>
          <p:nvPr>
            <p:ph type="sldNum" sz="quarter" idx="12"/>
          </p:nvPr>
        </p:nvSpPr>
        <p:spPr/>
        <p:txBody>
          <a:bodyPr/>
          <a:lstStyle/>
          <a:p>
            <a:pPr>
              <a:defRPr/>
            </a:pPr>
            <a:fld id="{CDA89CAF-5792-4E8B-93E4-8A751EC94229}" type="slidenum">
              <a:rPr lang="de-DE" altLang="de-DE" smtClean="0"/>
              <a:pPr>
                <a:defRPr/>
              </a:pPr>
              <a:t>13</a:t>
            </a:fld>
            <a:endParaRPr lang="de-DE" altLang="de-DE"/>
          </a:p>
        </p:txBody>
      </p:sp>
      <p:sp>
        <p:nvSpPr>
          <p:cNvPr id="32771" name="Titel 1"/>
          <p:cNvSpPr txBox="1">
            <a:spLocks/>
          </p:cNvSpPr>
          <p:nvPr/>
        </p:nvSpPr>
        <p:spPr bwMode="auto">
          <a:xfrm>
            <a:off x="781050" y="476250"/>
            <a:ext cx="7772400" cy="1143000"/>
          </a:xfrm>
          <a:prstGeom prst="rect">
            <a:avLst/>
          </a:prstGeom>
          <a:noFill/>
          <a:ln w="9525">
            <a:noFill/>
            <a:miter lim="800000"/>
            <a:headEnd/>
            <a:tailEnd/>
          </a:ln>
        </p:spPr>
        <p:txBody>
          <a:bodyPr anchor="ctr"/>
          <a:lstStyle/>
          <a:p>
            <a:pPr algn="ctr" eaLnBrk="0" hangingPunct="0"/>
            <a:r>
              <a:rPr lang="de-DE" sz="2800" b="1">
                <a:solidFill>
                  <a:srgbClr val="330033"/>
                </a:solidFill>
                <a:latin typeface="Arial" charset="0"/>
              </a:rPr>
              <a:t>Was können Eltern im Blick auf die Konfirmation tun</a:t>
            </a:r>
          </a:p>
        </p:txBody>
      </p:sp>
      <p:sp>
        <p:nvSpPr>
          <p:cNvPr id="32772" name="Inhaltsplatzhalter 2"/>
          <p:cNvSpPr txBox="1">
            <a:spLocks/>
          </p:cNvSpPr>
          <p:nvPr/>
        </p:nvSpPr>
        <p:spPr bwMode="auto">
          <a:xfrm>
            <a:off x="1258888" y="2122488"/>
            <a:ext cx="6988175" cy="3168650"/>
          </a:xfrm>
          <a:prstGeom prst="rect">
            <a:avLst/>
          </a:prstGeom>
          <a:noFill/>
          <a:ln w="9525">
            <a:noFill/>
            <a:miter lim="800000"/>
            <a:headEnd/>
            <a:tailEnd/>
          </a:ln>
        </p:spPr>
        <p:txBody>
          <a:bodyPr/>
          <a:lstStyle/>
          <a:p>
            <a:pPr marL="342900" indent="-342900" eaLnBrk="0" hangingPunct="0">
              <a:spcBef>
                <a:spcPct val="20000"/>
              </a:spcBef>
              <a:buClr>
                <a:srgbClr val="B2B2B2"/>
              </a:buClr>
              <a:buSzPct val="90000"/>
              <a:buFont typeface="Wingdings" pitchFamily="2" charset="2"/>
              <a:buChar char="n"/>
            </a:pPr>
            <a:r>
              <a:rPr lang="de-DE" altLang="de-DE" sz="2400" b="1">
                <a:solidFill>
                  <a:srgbClr val="000000"/>
                </a:solidFill>
                <a:latin typeface="Arial" charset="0"/>
              </a:rPr>
              <a:t>Keine „Alkohol-Rituale“</a:t>
            </a:r>
            <a:endParaRPr lang="de-DE" altLang="de-DE" sz="2400">
              <a:solidFill>
                <a:srgbClr val="000000"/>
              </a:solidFill>
              <a:latin typeface="Arial" charset="0"/>
            </a:endParaRPr>
          </a:p>
          <a:p>
            <a:pPr marL="342900" indent="-342900" eaLnBrk="0" hangingPunct="0">
              <a:spcBef>
                <a:spcPct val="20000"/>
              </a:spcBef>
              <a:buClr>
                <a:srgbClr val="B2B2B2"/>
              </a:buClr>
              <a:buSzPct val="90000"/>
              <a:buFont typeface="Wingdings" pitchFamily="2" charset="2"/>
              <a:buChar char="n"/>
            </a:pPr>
            <a:r>
              <a:rPr lang="de-DE" altLang="de-DE" sz="2400" b="1">
                <a:solidFill>
                  <a:srgbClr val="000000"/>
                </a:solidFill>
                <a:latin typeface="Arial" charset="0"/>
              </a:rPr>
              <a:t>Erwachsene sind Vorbild</a:t>
            </a:r>
            <a:endParaRPr lang="de-DE" altLang="de-DE" sz="2400">
              <a:solidFill>
                <a:srgbClr val="000000"/>
              </a:solidFill>
              <a:latin typeface="Arial" charset="0"/>
            </a:endParaRPr>
          </a:p>
          <a:p>
            <a:pPr marL="342900" indent="-342900" eaLnBrk="0" hangingPunct="0">
              <a:spcBef>
                <a:spcPct val="20000"/>
              </a:spcBef>
              <a:buClr>
                <a:srgbClr val="B2B2B2"/>
              </a:buClr>
              <a:buSzPct val="90000"/>
              <a:buFont typeface="Wingdings" pitchFamily="2" charset="2"/>
              <a:buChar char="n"/>
            </a:pPr>
            <a:r>
              <a:rPr lang="de-DE" altLang="de-DE" sz="2400" b="1">
                <a:solidFill>
                  <a:srgbClr val="000000"/>
                </a:solidFill>
                <a:latin typeface="Arial" charset="0"/>
              </a:rPr>
              <a:t>Alkohol nur in der Familie</a:t>
            </a:r>
            <a:endParaRPr lang="de-DE" altLang="de-DE" sz="2400">
              <a:solidFill>
                <a:srgbClr val="000000"/>
              </a:solidFill>
              <a:latin typeface="Arial" charset="0"/>
            </a:endParaRPr>
          </a:p>
          <a:p>
            <a:pPr marL="342900" indent="-342900" eaLnBrk="0" hangingPunct="0">
              <a:spcBef>
                <a:spcPct val="20000"/>
              </a:spcBef>
              <a:buClr>
                <a:srgbClr val="B2B2B2"/>
              </a:buClr>
              <a:buSzPct val="90000"/>
              <a:buFont typeface="Wingdings" pitchFamily="2" charset="2"/>
              <a:buChar char="n"/>
            </a:pPr>
            <a:r>
              <a:rPr lang="de-DE" altLang="de-DE" sz="2400" b="1">
                <a:solidFill>
                  <a:srgbClr val="000000"/>
                </a:solidFill>
                <a:latin typeface="Arial" charset="0"/>
              </a:rPr>
              <a:t>Schönes Fest – ohne Exzesse</a:t>
            </a:r>
            <a:endParaRPr lang="de-DE" altLang="de-DE" sz="2400">
              <a:solidFill>
                <a:srgbClr val="000000"/>
              </a:solidFill>
              <a:latin typeface="Arial" charset="0"/>
            </a:endParaRPr>
          </a:p>
          <a:p>
            <a:pPr marL="342900" indent="-342900" eaLnBrk="0" hangingPunct="0">
              <a:spcBef>
                <a:spcPct val="20000"/>
              </a:spcBef>
              <a:buClr>
                <a:srgbClr val="B2B2B2"/>
              </a:buClr>
              <a:buSzPct val="90000"/>
              <a:buFont typeface="Wingdings" pitchFamily="2" charset="2"/>
              <a:buChar char="n"/>
            </a:pPr>
            <a:r>
              <a:rPr lang="de-DE" altLang="de-DE" sz="2400" b="1">
                <a:solidFill>
                  <a:srgbClr val="000000"/>
                </a:solidFill>
                <a:latin typeface="Arial" charset="0"/>
              </a:rPr>
              <a:t>Konsequent bleiben</a:t>
            </a:r>
            <a:endParaRPr lang="de-DE" altLang="de-DE" sz="2400">
              <a:solidFill>
                <a:srgbClr val="000000"/>
              </a:solidFill>
              <a:latin typeface="Arial" charset="0"/>
            </a:endParaRPr>
          </a:p>
          <a:p>
            <a:pPr marL="342900" indent="-342900" eaLnBrk="0" hangingPunct="0">
              <a:spcBef>
                <a:spcPct val="20000"/>
              </a:spcBef>
              <a:buClr>
                <a:srgbClr val="B2B2B2"/>
              </a:buClr>
              <a:buSzPct val="90000"/>
              <a:buFont typeface="Wingdings" pitchFamily="2" charset="2"/>
              <a:buChar char="n"/>
            </a:pPr>
            <a:r>
              <a:rPr lang="de-DE" altLang="de-DE" sz="2400" b="1">
                <a:solidFill>
                  <a:srgbClr val="000000"/>
                </a:solidFill>
                <a:latin typeface="Arial" charset="0"/>
              </a:rPr>
              <a:t>Alkoholfreie Mixgetränke</a:t>
            </a:r>
            <a:endParaRPr lang="de-DE" altLang="de-DE" sz="2400">
              <a:solidFill>
                <a:srgbClr val="000000"/>
              </a:solidFill>
              <a:latin typeface="Arial" charset="0"/>
            </a:endParaRPr>
          </a:p>
        </p:txBody>
      </p:sp>
      <p:sp>
        <p:nvSpPr>
          <p:cNvPr id="6" name="Textfeld 5"/>
          <p:cNvSpPr txBox="1"/>
          <p:nvPr/>
        </p:nvSpPr>
        <p:spPr>
          <a:xfrm>
            <a:off x="6019800" y="5310188"/>
            <a:ext cx="2728913" cy="215900"/>
          </a:xfrm>
          <a:prstGeom prst="rect">
            <a:avLst/>
          </a:prstGeom>
          <a:noFill/>
        </p:spPr>
        <p:txBody>
          <a:bodyPr>
            <a:spAutoFit/>
          </a:bodyPr>
          <a:lstStyle/>
          <a:p>
            <a:pPr eaLnBrk="0" hangingPunct="0">
              <a:defRPr/>
            </a:pPr>
            <a:r>
              <a:rPr lang="de-DE" dirty="0">
                <a:latin typeface="+mn-lt"/>
              </a:rPr>
              <a:t>Quelle: Elternbrief zur Konfirmation 2015</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3"/>
          <p:cNvSpPr>
            <a:spLocks noGrp="1"/>
          </p:cNvSpPr>
          <p:nvPr>
            <p:ph type="ftr" sz="quarter" idx="11"/>
          </p:nvPr>
        </p:nvSpPr>
        <p:spPr/>
        <p:txBody>
          <a:bodyPr/>
          <a:lstStyle/>
          <a:p>
            <a:pPr>
              <a:defRPr/>
            </a:pPr>
            <a:r>
              <a:rPr lang="de-DE" altLang="de-DE"/>
              <a:t>Konfirmation und Alkohol</a:t>
            </a:r>
          </a:p>
        </p:txBody>
      </p:sp>
      <p:sp>
        <p:nvSpPr>
          <p:cNvPr id="6" name="Foliennummernplatzhalter 4"/>
          <p:cNvSpPr>
            <a:spLocks noGrp="1"/>
          </p:cNvSpPr>
          <p:nvPr>
            <p:ph type="sldNum" sz="quarter" idx="12"/>
          </p:nvPr>
        </p:nvSpPr>
        <p:spPr/>
        <p:txBody>
          <a:bodyPr/>
          <a:lstStyle/>
          <a:p>
            <a:pPr>
              <a:defRPr/>
            </a:pPr>
            <a:fld id="{450DD7C6-8672-4FA6-A4E3-81B5F2A946BC}" type="slidenum">
              <a:rPr lang="de-DE" altLang="de-DE"/>
              <a:pPr>
                <a:defRPr/>
              </a:pPr>
              <a:t>14</a:t>
            </a:fld>
            <a:endParaRPr lang="de-DE" altLang="de-DE"/>
          </a:p>
        </p:txBody>
      </p:sp>
      <p:sp>
        <p:nvSpPr>
          <p:cNvPr id="33795" name="Rectangle 3"/>
          <p:cNvSpPr>
            <a:spLocks noGrp="1" noChangeArrowheads="1"/>
          </p:cNvSpPr>
          <p:nvPr>
            <p:ph type="title"/>
          </p:nvPr>
        </p:nvSpPr>
        <p:spPr/>
        <p:txBody>
          <a:bodyPr/>
          <a:lstStyle/>
          <a:p>
            <a:pPr eaLnBrk="1" hangingPunct="1"/>
            <a:r>
              <a:rPr lang="de-DE" altLang="de-DE" smtClean="0"/>
              <a:t>Wo bekomme ich Hilfe?</a:t>
            </a:r>
          </a:p>
        </p:txBody>
      </p:sp>
      <p:sp>
        <p:nvSpPr>
          <p:cNvPr id="33796" name="Text Box 4"/>
          <p:cNvSpPr txBox="1">
            <a:spLocks noChangeArrowheads="1"/>
          </p:cNvSpPr>
          <p:nvPr/>
        </p:nvSpPr>
        <p:spPr bwMode="auto">
          <a:xfrm>
            <a:off x="1066800" y="1676400"/>
            <a:ext cx="7543800" cy="457200"/>
          </a:xfrm>
          <a:prstGeom prst="rect">
            <a:avLst/>
          </a:prstGeom>
          <a:noFill/>
          <a:ln w="9525">
            <a:noFill/>
            <a:miter lim="800000"/>
            <a:headEnd/>
            <a:tailEnd/>
          </a:ln>
        </p:spPr>
        <p:txBody>
          <a:bodyPr>
            <a:spAutoFit/>
          </a:bodyPr>
          <a:lstStyle/>
          <a:p>
            <a:pPr algn="ctr">
              <a:spcBef>
                <a:spcPct val="20000"/>
              </a:spcBef>
            </a:pPr>
            <a:endParaRPr lang="de-DE" altLang="de-DE" sz="2400"/>
          </a:p>
        </p:txBody>
      </p:sp>
      <p:sp>
        <p:nvSpPr>
          <p:cNvPr id="33797" name="Rectangle 5"/>
          <p:cNvSpPr>
            <a:spLocks noGrp="1" noChangeArrowheads="1"/>
          </p:cNvSpPr>
          <p:nvPr>
            <p:ph type="body" idx="4294967295"/>
          </p:nvPr>
        </p:nvSpPr>
        <p:spPr/>
        <p:txBody>
          <a:bodyPr/>
          <a:lstStyle/>
          <a:p>
            <a:pPr marL="609600" indent="-609600" eaLnBrk="1" hangingPunct="1">
              <a:lnSpc>
                <a:spcPct val="90000"/>
              </a:lnSpc>
              <a:buFont typeface="Wingdings 3" pitchFamily="18" charset="2"/>
              <a:buChar char="u"/>
            </a:pPr>
            <a:r>
              <a:rPr lang="de-DE" altLang="de-DE" sz="2600" dirty="0" smtClean="0"/>
              <a:t>bei den Jugend-, Drogen- und Suchtberatungsstellen in Ihrem Landkreis bzw. Ihrer kreisfreien Stadt.</a:t>
            </a:r>
          </a:p>
          <a:p>
            <a:pPr marL="609600" indent="-609600" eaLnBrk="1" hangingPunct="1">
              <a:lnSpc>
                <a:spcPct val="90000"/>
              </a:lnSpc>
              <a:buFont typeface="Wingdings 3" pitchFamily="18" charset="2"/>
              <a:buChar char="u"/>
            </a:pPr>
            <a:r>
              <a:rPr lang="de-DE" altLang="de-DE" sz="2600" dirty="0" smtClean="0"/>
              <a:t>bei den Erziehungsberatungsstellen in Ihrem Landkreis bzw. Ihrer kreisfreien Stadt</a:t>
            </a:r>
          </a:p>
          <a:p>
            <a:pPr marL="609600" indent="-609600" eaLnBrk="1" hangingPunct="1">
              <a:lnSpc>
                <a:spcPct val="90000"/>
              </a:lnSpc>
              <a:buFont typeface="Wingdings 3" pitchFamily="18" charset="2"/>
              <a:buChar char="u"/>
            </a:pPr>
            <a:r>
              <a:rPr lang="de-DE" altLang="de-DE" sz="2600" dirty="0" smtClean="0"/>
              <a:t>bei einem „Online – Angebot“ </a:t>
            </a:r>
            <a:br>
              <a:rPr lang="de-DE" altLang="de-DE" sz="2600" dirty="0" smtClean="0"/>
            </a:br>
            <a:r>
              <a:rPr lang="de-DE" altLang="de-DE" sz="2600" dirty="0" smtClean="0"/>
              <a:t>www.starke-eltern.de </a:t>
            </a:r>
            <a:br>
              <a:rPr lang="de-DE" altLang="de-DE" sz="2600" dirty="0" smtClean="0"/>
            </a:br>
            <a:r>
              <a:rPr lang="de-DE" altLang="de-DE" sz="2600" dirty="0" smtClean="0"/>
              <a:t>für Jugendliche www.drugcom.de</a:t>
            </a:r>
          </a:p>
          <a:p>
            <a:pPr marL="609600" indent="-609600" eaLnBrk="1" hangingPunct="1">
              <a:lnSpc>
                <a:spcPct val="90000"/>
              </a:lnSpc>
              <a:buFont typeface="Wingdings 3" pitchFamily="18" charset="2"/>
              <a:buChar char="u"/>
            </a:pPr>
            <a:endParaRPr lang="de-DE" altLang="de-DE" sz="2000" b="0" dirty="0" smtClean="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4"/>
          <p:cNvSpPr>
            <a:spLocks noGrp="1"/>
          </p:cNvSpPr>
          <p:nvPr>
            <p:ph type="ftr" sz="quarter" idx="11"/>
          </p:nvPr>
        </p:nvSpPr>
        <p:spPr/>
        <p:txBody>
          <a:bodyPr/>
          <a:lstStyle/>
          <a:p>
            <a:pPr>
              <a:defRPr/>
            </a:pPr>
            <a:r>
              <a:rPr lang="de-DE" altLang="de-DE"/>
              <a:t>Konfirmation und Alkohol</a:t>
            </a:r>
          </a:p>
        </p:txBody>
      </p:sp>
      <p:sp>
        <p:nvSpPr>
          <p:cNvPr id="5" name="Foliennummernplatzhalter 5"/>
          <p:cNvSpPr>
            <a:spLocks noGrp="1"/>
          </p:cNvSpPr>
          <p:nvPr>
            <p:ph type="sldNum" sz="quarter" idx="12"/>
          </p:nvPr>
        </p:nvSpPr>
        <p:spPr/>
        <p:txBody>
          <a:bodyPr/>
          <a:lstStyle/>
          <a:p>
            <a:pPr>
              <a:defRPr/>
            </a:pPr>
            <a:fld id="{BBAD7FAB-CACF-4D21-90F9-DE1B5C357F54}" type="slidenum">
              <a:rPr lang="de-DE" altLang="de-DE"/>
              <a:pPr>
                <a:defRPr/>
              </a:pPr>
              <a:t>15</a:t>
            </a:fld>
            <a:endParaRPr lang="de-DE" altLang="de-DE"/>
          </a:p>
        </p:txBody>
      </p:sp>
      <p:sp>
        <p:nvSpPr>
          <p:cNvPr id="35843" name="Rectangle 3"/>
          <p:cNvSpPr>
            <a:spLocks noGrp="1" noChangeArrowheads="1"/>
          </p:cNvSpPr>
          <p:nvPr>
            <p:ph type="title"/>
          </p:nvPr>
        </p:nvSpPr>
        <p:spPr/>
        <p:txBody>
          <a:bodyPr/>
          <a:lstStyle/>
          <a:p>
            <a:pPr eaLnBrk="1" hangingPunct="1"/>
            <a:r>
              <a:rPr lang="de-DE" altLang="de-DE" smtClean="0"/>
              <a:t>www.starke-eltern.de</a:t>
            </a:r>
          </a:p>
        </p:txBody>
      </p:sp>
      <p:sp>
        <p:nvSpPr>
          <p:cNvPr id="35844" name="Rectangle 4"/>
          <p:cNvSpPr>
            <a:spLocks noGrp="1" noChangeArrowheads="1"/>
          </p:cNvSpPr>
          <p:nvPr>
            <p:ph type="body" idx="1"/>
          </p:nvPr>
        </p:nvSpPr>
        <p:spPr>
          <a:xfrm>
            <a:off x="685800" y="1981200"/>
            <a:ext cx="7772400" cy="4419600"/>
          </a:xfrm>
        </p:spPr>
        <p:txBody>
          <a:bodyPr/>
          <a:lstStyle/>
          <a:p>
            <a:pPr marL="0" indent="0" eaLnBrk="1" hangingPunct="1">
              <a:buFont typeface="Wingdings" pitchFamily="2" charset="2"/>
              <a:buNone/>
            </a:pPr>
            <a:r>
              <a:rPr lang="de-DE" altLang="de-DE" sz="1600" dirty="0" smtClean="0"/>
              <a:t>Beschäftigt sich mit allgemeinen Erziehungsfragen und dem Vermeiden von Suchtgefahren bei Kindern und Jugendlichen. </a:t>
            </a:r>
          </a:p>
          <a:p>
            <a:pPr marL="0" indent="0" eaLnBrk="1" hangingPunct="1">
              <a:lnSpc>
                <a:spcPct val="90000"/>
              </a:lnSpc>
              <a:buFont typeface="Wingdings" pitchFamily="2" charset="2"/>
              <a:buNone/>
            </a:pPr>
            <a:r>
              <a:rPr lang="de-DE" altLang="de-DE" sz="1600" dirty="0" smtClean="0"/>
              <a:t>Kooperation</a:t>
            </a:r>
          </a:p>
          <a:p>
            <a:pPr lvl="1" eaLnBrk="1" hangingPunct="1">
              <a:lnSpc>
                <a:spcPct val="90000"/>
              </a:lnSpc>
              <a:spcBef>
                <a:spcPct val="30000"/>
              </a:spcBef>
              <a:buFontTx/>
              <a:buChar char="•"/>
            </a:pPr>
            <a:r>
              <a:rPr lang="de-DE" altLang="de-DE" sz="1600" dirty="0" smtClean="0"/>
              <a:t>der AOK Hessen</a:t>
            </a:r>
          </a:p>
          <a:p>
            <a:pPr lvl="1" eaLnBrk="1" hangingPunct="1">
              <a:lnSpc>
                <a:spcPct val="90000"/>
              </a:lnSpc>
              <a:spcBef>
                <a:spcPct val="30000"/>
              </a:spcBef>
              <a:buFontTx/>
              <a:buChar char="•"/>
            </a:pPr>
            <a:r>
              <a:rPr lang="de-DE" altLang="de-DE" sz="1600" dirty="0" smtClean="0"/>
              <a:t>der Hessischen Landesstelle für Suchtfragen</a:t>
            </a:r>
          </a:p>
          <a:p>
            <a:pPr lvl="1" eaLnBrk="1" hangingPunct="1">
              <a:lnSpc>
                <a:spcPct val="90000"/>
              </a:lnSpc>
              <a:spcBef>
                <a:spcPct val="30000"/>
              </a:spcBef>
              <a:buFontTx/>
              <a:buChar char="•"/>
            </a:pPr>
            <a:r>
              <a:rPr lang="de-DE" altLang="de-DE" sz="1600" dirty="0" smtClean="0"/>
              <a:t>dem Arbeitskreis der hessischen Fachstellen für Suchtprävention</a:t>
            </a:r>
          </a:p>
          <a:p>
            <a:pPr marL="0" indent="0" eaLnBrk="1" hangingPunct="1">
              <a:lnSpc>
                <a:spcPct val="90000"/>
              </a:lnSpc>
              <a:spcBef>
                <a:spcPct val="30000"/>
              </a:spcBef>
              <a:buFont typeface="Wingdings" pitchFamily="2" charset="2"/>
              <a:buNone/>
            </a:pPr>
            <a:r>
              <a:rPr lang="de-DE" altLang="de-DE" sz="1600" dirty="0" smtClean="0"/>
              <a:t/>
            </a:r>
            <a:br>
              <a:rPr lang="de-DE" altLang="de-DE" sz="1600" dirty="0" smtClean="0"/>
            </a:br>
            <a:r>
              <a:rPr lang="de-DE" altLang="de-DE" sz="1600" dirty="0" smtClean="0"/>
              <a:t>Die hessische Sozialminister Stefan Grüttner hat die Schirmherrschaft </a:t>
            </a:r>
          </a:p>
          <a:p>
            <a:pPr marL="0" indent="0" eaLnBrk="1" hangingPunct="1">
              <a:lnSpc>
                <a:spcPct val="90000"/>
              </a:lnSpc>
              <a:spcBef>
                <a:spcPct val="30000"/>
              </a:spcBef>
              <a:buFont typeface="Wingdings" pitchFamily="2" charset="2"/>
              <a:buNone/>
            </a:pPr>
            <a:endParaRPr lang="de-DE" altLang="de-DE" sz="1600" dirty="0" smtClean="0"/>
          </a:p>
          <a:p>
            <a:pPr lvl="1" eaLnBrk="1" hangingPunct="1">
              <a:lnSpc>
                <a:spcPct val="90000"/>
              </a:lnSpc>
              <a:buFontTx/>
              <a:buChar char="•"/>
            </a:pPr>
            <a:r>
              <a:rPr lang="de-DE" altLang="de-DE" sz="1600" dirty="0" smtClean="0"/>
              <a:t>Beratung über das Netz von den Fachleuten der hessischen Fachstellen für Suchtprävention </a:t>
            </a:r>
          </a:p>
          <a:p>
            <a:pPr lvl="1" eaLnBrk="1" hangingPunct="1">
              <a:lnSpc>
                <a:spcPct val="90000"/>
              </a:lnSpc>
              <a:buFontTx/>
              <a:buChar char="•"/>
            </a:pPr>
            <a:endParaRPr lang="de-DE" altLang="de-DE" sz="1600" dirty="0" smtClean="0"/>
          </a:p>
          <a:p>
            <a:pPr lvl="1" eaLnBrk="1" hangingPunct="1">
              <a:lnSpc>
                <a:spcPct val="90000"/>
              </a:lnSpc>
              <a:buFontTx/>
              <a:buChar char="•"/>
            </a:pPr>
            <a:r>
              <a:rPr lang="de-DE" altLang="de-DE" sz="1600" dirty="0" smtClean="0"/>
              <a:t>von Experten betreute Gesprächsforen zum Meinungsaustausch</a:t>
            </a:r>
            <a:br>
              <a:rPr lang="de-DE" altLang="de-DE" sz="1600" dirty="0" smtClean="0"/>
            </a:br>
            <a:endParaRPr lang="de-DE" altLang="de-DE" sz="1600" dirty="0" smtClean="0"/>
          </a:p>
          <a:p>
            <a:pPr lvl="1" eaLnBrk="1" hangingPunct="1">
              <a:lnSpc>
                <a:spcPct val="90000"/>
              </a:lnSpc>
              <a:buFontTx/>
              <a:buChar char="•"/>
            </a:pPr>
            <a:r>
              <a:rPr lang="de-DE" altLang="de-DE" sz="1600" dirty="0" smtClean="0"/>
              <a:t>interaktive Spiele und Tests</a:t>
            </a:r>
          </a:p>
          <a:p>
            <a:pPr marL="0" indent="0" eaLnBrk="1" hangingPunct="1">
              <a:buFont typeface="Wingdings" pitchFamily="2" charset="2"/>
              <a:buNone/>
            </a:pPr>
            <a:endParaRPr lang="de-DE" altLang="de-DE" b="0" dirty="0" smtClean="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4"/>
          <p:cNvSpPr>
            <a:spLocks noGrp="1"/>
          </p:cNvSpPr>
          <p:nvPr>
            <p:ph type="ftr" sz="quarter" idx="11"/>
          </p:nvPr>
        </p:nvSpPr>
        <p:spPr/>
        <p:txBody>
          <a:bodyPr/>
          <a:lstStyle/>
          <a:p>
            <a:pPr>
              <a:defRPr/>
            </a:pPr>
            <a:r>
              <a:rPr lang="de-DE" altLang="de-DE"/>
              <a:t>Konfirmation und Alkohol</a:t>
            </a:r>
          </a:p>
        </p:txBody>
      </p:sp>
      <p:sp>
        <p:nvSpPr>
          <p:cNvPr id="5" name="Foliennummernplatzhalter 5"/>
          <p:cNvSpPr>
            <a:spLocks noGrp="1"/>
          </p:cNvSpPr>
          <p:nvPr>
            <p:ph type="sldNum" sz="quarter" idx="12"/>
          </p:nvPr>
        </p:nvSpPr>
        <p:spPr/>
        <p:txBody>
          <a:bodyPr/>
          <a:lstStyle/>
          <a:p>
            <a:pPr>
              <a:defRPr/>
            </a:pPr>
            <a:fld id="{8A0D3378-4629-4B8C-A491-94A431B5B565}" type="slidenum">
              <a:rPr lang="de-DE" altLang="de-DE"/>
              <a:pPr>
                <a:defRPr/>
              </a:pPr>
              <a:t>16</a:t>
            </a:fld>
            <a:endParaRPr lang="de-DE" altLang="de-DE"/>
          </a:p>
        </p:txBody>
      </p:sp>
      <p:sp>
        <p:nvSpPr>
          <p:cNvPr id="37891" name="Rectangle 3"/>
          <p:cNvSpPr>
            <a:spLocks noGrp="1" noChangeArrowheads="1"/>
          </p:cNvSpPr>
          <p:nvPr>
            <p:ph type="title"/>
          </p:nvPr>
        </p:nvSpPr>
        <p:spPr/>
        <p:txBody>
          <a:bodyPr/>
          <a:lstStyle/>
          <a:p>
            <a:pPr eaLnBrk="1" hangingPunct="1"/>
            <a:r>
              <a:rPr lang="de-DE" altLang="de-DE" smtClean="0">
                <a:cs typeface="Arial" charset="0"/>
              </a:rPr>
              <a:t>www.drugcom.de</a:t>
            </a:r>
            <a:endParaRPr lang="de-DE" altLang="de-DE" sz="3200" b="0" smtClean="0">
              <a:solidFill>
                <a:srgbClr val="000000"/>
              </a:solidFill>
              <a:cs typeface="Arial" charset="0"/>
            </a:endParaRPr>
          </a:p>
        </p:txBody>
      </p:sp>
      <p:sp>
        <p:nvSpPr>
          <p:cNvPr id="37892" name="Rectangle 4"/>
          <p:cNvSpPr>
            <a:spLocks noGrp="1" noChangeArrowheads="1"/>
          </p:cNvSpPr>
          <p:nvPr>
            <p:ph type="body" idx="1"/>
          </p:nvPr>
        </p:nvSpPr>
        <p:spPr>
          <a:xfrm>
            <a:off x="838200" y="1981200"/>
            <a:ext cx="7620000" cy="4038600"/>
          </a:xfrm>
        </p:spPr>
        <p:txBody>
          <a:bodyPr/>
          <a:lstStyle/>
          <a:p>
            <a:pPr marL="193675" indent="0" eaLnBrk="1" hangingPunct="1"/>
            <a:r>
              <a:rPr lang="de-DE" altLang="de-DE" sz="2600" dirty="0" smtClean="0">
                <a:solidFill>
                  <a:srgbClr val="000000"/>
                </a:solidFill>
                <a:cs typeface="Arial" charset="0"/>
              </a:rPr>
              <a:t>Die Bundeszentrale f</a:t>
            </a:r>
            <a:r>
              <a:rPr lang="de-DE" altLang="de-DE" sz="2600" dirty="0" smtClean="0">
                <a:solidFill>
                  <a:srgbClr val="000000"/>
                </a:solidFill>
                <a:latin typeface="Times New Roman" pitchFamily="18" charset="0"/>
                <a:cs typeface="Arial" charset="0"/>
              </a:rPr>
              <a:t>ü</a:t>
            </a:r>
            <a:r>
              <a:rPr lang="de-DE" altLang="de-DE" sz="2600" dirty="0" smtClean="0">
                <a:solidFill>
                  <a:srgbClr val="000000"/>
                </a:solidFill>
                <a:cs typeface="Arial" charset="0"/>
              </a:rPr>
              <a:t>r gesundheitliche Aufklärung (</a:t>
            </a:r>
            <a:r>
              <a:rPr lang="de-DE" altLang="de-DE" sz="2600" dirty="0" err="1" smtClean="0">
                <a:solidFill>
                  <a:srgbClr val="000000"/>
                </a:solidFill>
                <a:cs typeface="Arial" charset="0"/>
              </a:rPr>
              <a:t>BZgA</a:t>
            </a:r>
            <a:r>
              <a:rPr lang="de-DE" altLang="de-DE" sz="2600" dirty="0" smtClean="0">
                <a:solidFill>
                  <a:srgbClr val="000000"/>
                </a:solidFill>
                <a:cs typeface="Arial" charset="0"/>
              </a:rPr>
              <a:t>) betreibt das Suchtpräventionsprojekt </a:t>
            </a:r>
            <a:r>
              <a:rPr lang="de-DE" altLang="de-DE" sz="2600" dirty="0" smtClean="0">
                <a:solidFill>
                  <a:srgbClr val="000000"/>
                </a:solidFill>
                <a:latin typeface="Times New Roman" pitchFamily="18" charset="0"/>
                <a:cs typeface="Arial" charset="0"/>
              </a:rPr>
              <a:t>„</a:t>
            </a:r>
            <a:r>
              <a:rPr lang="de-DE" altLang="de-DE" sz="2600" dirty="0" smtClean="0">
                <a:solidFill>
                  <a:srgbClr val="000000"/>
                </a:solidFill>
                <a:cs typeface="Arial" charset="0"/>
              </a:rPr>
              <a:t>www.drugcom.de</a:t>
            </a:r>
            <a:r>
              <a:rPr lang="de-DE" altLang="de-DE" sz="2600" dirty="0" smtClean="0">
                <a:solidFill>
                  <a:srgbClr val="000000"/>
                </a:solidFill>
                <a:latin typeface="Times New Roman" pitchFamily="18" charset="0"/>
                <a:cs typeface="Arial" charset="0"/>
              </a:rPr>
              <a:t>“</a:t>
            </a:r>
            <a:r>
              <a:rPr lang="de-DE" altLang="de-DE" sz="2600" dirty="0" smtClean="0">
                <a:solidFill>
                  <a:srgbClr val="000000"/>
                </a:solidFill>
                <a:cs typeface="Arial" charset="0"/>
              </a:rPr>
              <a:t>. </a:t>
            </a:r>
          </a:p>
          <a:p>
            <a:pPr marL="193675" indent="0" eaLnBrk="1" hangingPunct="1"/>
            <a:endParaRPr lang="de-DE" altLang="de-DE" sz="2600" dirty="0" smtClean="0">
              <a:solidFill>
                <a:srgbClr val="000000"/>
              </a:solidFill>
              <a:cs typeface="Arial" charset="0"/>
            </a:endParaRPr>
          </a:p>
          <a:p>
            <a:pPr marL="193675" indent="0" eaLnBrk="1" hangingPunct="1"/>
            <a:r>
              <a:rPr lang="de-DE" altLang="de-DE" sz="2600" dirty="0" smtClean="0">
                <a:solidFill>
                  <a:srgbClr val="000000"/>
                </a:solidFill>
                <a:cs typeface="Arial" charset="0"/>
              </a:rPr>
              <a:t>Das Internetangebot bietet anonyme Information und Beratung f</a:t>
            </a:r>
            <a:r>
              <a:rPr lang="de-DE" altLang="de-DE" sz="2600" dirty="0" smtClean="0">
                <a:solidFill>
                  <a:srgbClr val="000000"/>
                </a:solidFill>
                <a:latin typeface="Times New Roman" pitchFamily="18" charset="0"/>
                <a:cs typeface="Arial" charset="0"/>
              </a:rPr>
              <a:t>ü</a:t>
            </a:r>
            <a:r>
              <a:rPr lang="de-DE" altLang="de-DE" sz="2600" dirty="0" smtClean="0">
                <a:solidFill>
                  <a:srgbClr val="000000"/>
                </a:solidFill>
                <a:cs typeface="Arial" charset="0"/>
              </a:rPr>
              <a:t>r Jugendliche und junge Erwachsene, die Fragen zum Konsum von legalen und illegalen Substanzen haben.</a:t>
            </a:r>
            <a:endParaRPr lang="de-DE" altLang="de-DE" sz="2100" b="0" dirty="0" smtClean="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2"/>
          <p:cNvSpPr>
            <a:spLocks noGrp="1"/>
          </p:cNvSpPr>
          <p:nvPr>
            <p:ph type="ftr" sz="quarter" idx="11"/>
          </p:nvPr>
        </p:nvSpPr>
        <p:spPr/>
        <p:txBody>
          <a:bodyPr/>
          <a:lstStyle/>
          <a:p>
            <a:pPr>
              <a:defRPr/>
            </a:pPr>
            <a:r>
              <a:rPr lang="de-DE" altLang="de-DE"/>
              <a:t>Konfirmation und Alkohol</a:t>
            </a:r>
          </a:p>
        </p:txBody>
      </p:sp>
      <p:sp>
        <p:nvSpPr>
          <p:cNvPr id="6" name="Foliennummernplatzhalter 3"/>
          <p:cNvSpPr>
            <a:spLocks noGrp="1"/>
          </p:cNvSpPr>
          <p:nvPr>
            <p:ph type="sldNum" sz="quarter" idx="12"/>
          </p:nvPr>
        </p:nvSpPr>
        <p:spPr/>
        <p:txBody>
          <a:bodyPr/>
          <a:lstStyle/>
          <a:p>
            <a:pPr>
              <a:defRPr/>
            </a:pPr>
            <a:fld id="{445328EC-9840-453E-B03E-32070AC3A5D9}" type="slidenum">
              <a:rPr lang="de-DE" altLang="de-DE"/>
              <a:pPr>
                <a:defRPr/>
              </a:pPr>
              <a:t>2</a:t>
            </a:fld>
            <a:endParaRPr lang="de-DE" altLang="de-DE"/>
          </a:p>
        </p:txBody>
      </p:sp>
      <p:sp>
        <p:nvSpPr>
          <p:cNvPr id="16387" name="Text Box 4"/>
          <p:cNvSpPr txBox="1">
            <a:spLocks noChangeArrowheads="1"/>
          </p:cNvSpPr>
          <p:nvPr/>
        </p:nvSpPr>
        <p:spPr bwMode="auto">
          <a:xfrm>
            <a:off x="762000" y="2133600"/>
            <a:ext cx="7543800" cy="457200"/>
          </a:xfrm>
          <a:prstGeom prst="rect">
            <a:avLst/>
          </a:prstGeom>
          <a:noFill/>
          <a:ln w="9525">
            <a:noFill/>
            <a:miter lim="800000"/>
            <a:headEnd/>
            <a:tailEnd/>
          </a:ln>
        </p:spPr>
        <p:txBody>
          <a:bodyPr>
            <a:spAutoFit/>
          </a:bodyPr>
          <a:lstStyle/>
          <a:p>
            <a:pPr>
              <a:spcBef>
                <a:spcPct val="50000"/>
              </a:spcBef>
            </a:pPr>
            <a:endParaRPr lang="de-DE" altLang="de-DE" sz="2400" b="1"/>
          </a:p>
        </p:txBody>
      </p:sp>
      <p:sp>
        <p:nvSpPr>
          <p:cNvPr id="16388" name="Rectangle 6"/>
          <p:cNvSpPr>
            <a:spLocks noGrp="1" noChangeArrowheads="1"/>
          </p:cNvSpPr>
          <p:nvPr>
            <p:ph type="title" idx="4294967295"/>
          </p:nvPr>
        </p:nvSpPr>
        <p:spPr/>
        <p:txBody>
          <a:bodyPr/>
          <a:lstStyle/>
          <a:p>
            <a:pPr eaLnBrk="1" hangingPunct="1"/>
            <a:r>
              <a:rPr lang="de-DE" altLang="de-DE" sz="2400" dirty="0" smtClean="0">
                <a:solidFill>
                  <a:schemeClr val="tx1"/>
                </a:solidFill>
                <a:cs typeface="Times New Roman" pitchFamily="18" charset="0"/>
              </a:rPr>
              <a:t>Zahlen, Fakten und Hintergründe zum Thema „Alkohol in Deutschland“</a:t>
            </a:r>
            <a:endParaRPr lang="de-DE" altLang="de-DE" sz="2400" dirty="0" smtClean="0"/>
          </a:p>
        </p:txBody>
      </p:sp>
      <p:sp>
        <p:nvSpPr>
          <p:cNvPr id="7" name="Text Box 4"/>
          <p:cNvSpPr txBox="1">
            <a:spLocks noChangeArrowheads="1"/>
          </p:cNvSpPr>
          <p:nvPr/>
        </p:nvSpPr>
        <p:spPr bwMode="auto">
          <a:xfrm>
            <a:off x="790575" y="1989138"/>
            <a:ext cx="8353425" cy="3986212"/>
          </a:xfrm>
          <a:prstGeom prst="rect">
            <a:avLst/>
          </a:prstGeom>
          <a:noFill/>
          <a:ln>
            <a:noFill/>
          </a:ln>
          <a:effectLs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buFontTx/>
              <a:buChar char="•"/>
              <a:defRPr/>
            </a:pPr>
            <a:r>
              <a:rPr lang="de-DE" altLang="de-DE" sz="1900" kern="0" dirty="0" smtClean="0">
                <a:solidFill>
                  <a:srgbClr val="000000"/>
                </a:solidFill>
              </a:rPr>
              <a:t>  </a:t>
            </a:r>
            <a:r>
              <a:rPr lang="de-DE" altLang="de-DE" sz="1800" b="1" kern="0" dirty="0" smtClean="0">
                <a:solidFill>
                  <a:srgbClr val="000000"/>
                </a:solidFill>
              </a:rPr>
              <a:t>Deutschland gehört zu den Ländern Europas mit einem hohen</a:t>
            </a:r>
            <a:br>
              <a:rPr lang="de-DE" altLang="de-DE" sz="1800" b="1" kern="0" dirty="0" smtClean="0">
                <a:solidFill>
                  <a:srgbClr val="000000"/>
                </a:solidFill>
              </a:rPr>
            </a:br>
            <a:r>
              <a:rPr lang="de-DE" altLang="de-DE" sz="1800" b="1" kern="0" dirty="0" smtClean="0">
                <a:solidFill>
                  <a:srgbClr val="000000"/>
                </a:solidFill>
              </a:rPr>
              <a:t>   Alkoholkonsum. </a:t>
            </a:r>
            <a:br>
              <a:rPr lang="de-DE" altLang="de-DE" sz="1800" b="1" kern="0" dirty="0" smtClean="0">
                <a:solidFill>
                  <a:srgbClr val="000000"/>
                </a:solidFill>
              </a:rPr>
            </a:br>
            <a:endParaRPr lang="de-DE" altLang="de-DE" sz="1800" b="1" kern="0" dirty="0" smtClean="0">
              <a:solidFill>
                <a:srgbClr val="000000"/>
              </a:solidFill>
            </a:endParaRPr>
          </a:p>
          <a:p>
            <a:pPr fontAlgn="auto">
              <a:spcBef>
                <a:spcPts val="0"/>
              </a:spcBef>
              <a:spcAft>
                <a:spcPts val="0"/>
              </a:spcAft>
              <a:buFontTx/>
              <a:buChar char="•"/>
              <a:defRPr/>
            </a:pPr>
            <a:r>
              <a:rPr lang="de-DE" altLang="de-DE" sz="1800" b="1" kern="0" dirty="0" smtClean="0">
                <a:solidFill>
                  <a:srgbClr val="000000"/>
                </a:solidFill>
              </a:rPr>
              <a:t>  Jeder Bundesbürger nimmt im statistischen Mittel pro Jahr ca. </a:t>
            </a:r>
            <a:r>
              <a:rPr lang="de-DE" altLang="de-DE" sz="1800" b="1" kern="0" dirty="0">
                <a:solidFill>
                  <a:srgbClr val="000000"/>
                </a:solidFill>
              </a:rPr>
              <a:t>9</a:t>
            </a:r>
            <a:r>
              <a:rPr lang="de-DE" altLang="de-DE" sz="1800" b="1" kern="0" dirty="0" smtClean="0">
                <a:solidFill>
                  <a:srgbClr val="000000"/>
                </a:solidFill>
              </a:rPr>
              <a:t> l </a:t>
            </a:r>
            <a:br>
              <a:rPr lang="de-DE" altLang="de-DE" sz="1800" b="1" kern="0" dirty="0" smtClean="0">
                <a:solidFill>
                  <a:srgbClr val="000000"/>
                </a:solidFill>
              </a:rPr>
            </a:br>
            <a:r>
              <a:rPr lang="de-DE" altLang="de-DE" sz="1800" b="1" kern="0" dirty="0" smtClean="0">
                <a:solidFill>
                  <a:srgbClr val="000000"/>
                </a:solidFill>
              </a:rPr>
              <a:t>   reinen Alkohol zu sich. </a:t>
            </a:r>
            <a:br>
              <a:rPr lang="de-DE" altLang="de-DE" sz="1800" b="1" kern="0" dirty="0" smtClean="0">
                <a:solidFill>
                  <a:srgbClr val="000000"/>
                </a:solidFill>
              </a:rPr>
            </a:br>
            <a:endParaRPr lang="de-DE" altLang="de-DE" sz="1800" b="1" kern="0" dirty="0" smtClean="0">
              <a:solidFill>
                <a:srgbClr val="000000"/>
              </a:solidFill>
            </a:endParaRPr>
          </a:p>
          <a:p>
            <a:pPr fontAlgn="auto">
              <a:spcBef>
                <a:spcPts val="0"/>
              </a:spcBef>
              <a:spcAft>
                <a:spcPts val="0"/>
              </a:spcAft>
              <a:buFontTx/>
              <a:buChar char="•"/>
              <a:defRPr/>
            </a:pPr>
            <a:r>
              <a:rPr lang="de-DE" altLang="de-DE" sz="1800" b="1" kern="0" dirty="0" smtClean="0">
                <a:solidFill>
                  <a:srgbClr val="000000"/>
                </a:solidFill>
              </a:rPr>
              <a:t>  Die volkswirtschaftlichen Folgekosten von Alkoholmissbrauch und </a:t>
            </a:r>
            <a:br>
              <a:rPr lang="de-DE" altLang="de-DE" sz="1800" b="1" kern="0" dirty="0" smtClean="0">
                <a:solidFill>
                  <a:srgbClr val="000000"/>
                </a:solidFill>
              </a:rPr>
            </a:br>
            <a:r>
              <a:rPr lang="de-DE" altLang="de-DE" sz="1800" b="1" kern="0" dirty="0" smtClean="0">
                <a:solidFill>
                  <a:srgbClr val="000000"/>
                </a:solidFill>
              </a:rPr>
              <a:t>   Alkoholabhängigkeit betragen etwa 26 Mrd. Euro im Jahr.</a:t>
            </a:r>
            <a:br>
              <a:rPr lang="de-DE" altLang="de-DE" sz="1800" b="1" kern="0" dirty="0" smtClean="0">
                <a:solidFill>
                  <a:srgbClr val="000000"/>
                </a:solidFill>
              </a:rPr>
            </a:br>
            <a:endParaRPr lang="de-DE" altLang="de-DE" sz="1800" b="1" kern="0" dirty="0" smtClean="0">
              <a:solidFill>
                <a:srgbClr val="000000"/>
              </a:solidFill>
            </a:endParaRPr>
          </a:p>
          <a:p>
            <a:pPr fontAlgn="auto">
              <a:spcBef>
                <a:spcPts val="0"/>
              </a:spcBef>
              <a:spcAft>
                <a:spcPts val="0"/>
              </a:spcAft>
              <a:buFontTx/>
              <a:buChar char="•"/>
              <a:defRPr/>
            </a:pPr>
            <a:r>
              <a:rPr lang="de-DE" altLang="de-DE" sz="1800" b="1" kern="0" dirty="0" smtClean="0">
                <a:solidFill>
                  <a:srgbClr val="000000"/>
                </a:solidFill>
              </a:rPr>
              <a:t>  Mehr als 9 Mio. Menschen in Deutschland konsumieren Alkohol in </a:t>
            </a:r>
            <a:br>
              <a:rPr lang="de-DE" altLang="de-DE" sz="1800" b="1" kern="0" dirty="0" smtClean="0">
                <a:solidFill>
                  <a:srgbClr val="000000"/>
                </a:solidFill>
              </a:rPr>
            </a:br>
            <a:r>
              <a:rPr lang="de-DE" altLang="de-DE" sz="1800" b="1" kern="0" dirty="0" smtClean="0">
                <a:solidFill>
                  <a:srgbClr val="000000"/>
                </a:solidFill>
              </a:rPr>
              <a:t>   riskanter Weise.</a:t>
            </a:r>
          </a:p>
          <a:p>
            <a:pPr fontAlgn="auto">
              <a:spcBef>
                <a:spcPts val="0"/>
              </a:spcBef>
              <a:spcAft>
                <a:spcPts val="0"/>
              </a:spcAft>
              <a:defRPr/>
            </a:pPr>
            <a:r>
              <a:rPr lang="de-DE" altLang="de-DE" sz="1800" b="1" kern="0" dirty="0" smtClean="0">
                <a:solidFill>
                  <a:srgbClr val="000000"/>
                </a:solidFill>
              </a:rPr>
              <a:t>  </a:t>
            </a:r>
          </a:p>
          <a:p>
            <a:pPr fontAlgn="auto">
              <a:spcBef>
                <a:spcPts val="0"/>
              </a:spcBef>
              <a:spcAft>
                <a:spcPts val="0"/>
              </a:spcAft>
              <a:buFontTx/>
              <a:buChar char="•"/>
              <a:defRPr/>
            </a:pPr>
            <a:r>
              <a:rPr lang="de-DE" altLang="de-DE" sz="1800" b="1" kern="0" dirty="0" smtClean="0">
                <a:solidFill>
                  <a:srgbClr val="000000"/>
                </a:solidFill>
              </a:rPr>
              <a:t>  Davon mehr als 1,7 Mio. Menschen alkoholabhängig</a:t>
            </a:r>
            <a:br>
              <a:rPr lang="de-DE" altLang="de-DE" sz="1800" b="1" kern="0" dirty="0" smtClean="0">
                <a:solidFill>
                  <a:srgbClr val="000000"/>
                </a:solidFill>
              </a:rPr>
            </a:br>
            <a:endParaRPr lang="de-DE" altLang="de-DE" sz="1800" b="1" kern="0" dirty="0" smtClean="0">
              <a:solidFill>
                <a:srgbClr val="00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2"/>
          <p:cNvSpPr>
            <a:spLocks noGrp="1"/>
          </p:cNvSpPr>
          <p:nvPr>
            <p:ph type="ftr" sz="quarter" idx="11"/>
          </p:nvPr>
        </p:nvSpPr>
        <p:spPr/>
        <p:txBody>
          <a:bodyPr/>
          <a:lstStyle/>
          <a:p>
            <a:pPr>
              <a:defRPr/>
            </a:pPr>
            <a:r>
              <a:rPr lang="de-DE" altLang="de-DE"/>
              <a:t>Konfirmation und Alkohol</a:t>
            </a:r>
          </a:p>
        </p:txBody>
      </p:sp>
      <p:sp>
        <p:nvSpPr>
          <p:cNvPr id="8" name="Foliennummernplatzhalter 3"/>
          <p:cNvSpPr>
            <a:spLocks noGrp="1"/>
          </p:cNvSpPr>
          <p:nvPr>
            <p:ph type="sldNum" sz="quarter" idx="12"/>
          </p:nvPr>
        </p:nvSpPr>
        <p:spPr/>
        <p:txBody>
          <a:bodyPr/>
          <a:lstStyle/>
          <a:p>
            <a:pPr>
              <a:defRPr/>
            </a:pPr>
            <a:fld id="{7A05E5B8-E2DF-4F43-892E-E472B75E5035}" type="slidenum">
              <a:rPr lang="de-DE" altLang="de-DE"/>
              <a:pPr>
                <a:defRPr/>
              </a:pPr>
              <a:t>3</a:t>
            </a:fld>
            <a:endParaRPr lang="de-DE" altLang="de-DE"/>
          </a:p>
        </p:txBody>
      </p:sp>
      <p:sp>
        <p:nvSpPr>
          <p:cNvPr id="18435" name="Rectangle 10"/>
          <p:cNvSpPr>
            <a:spLocks noGrp="1" noChangeArrowheads="1"/>
          </p:cNvSpPr>
          <p:nvPr>
            <p:ph type="title" idx="4294967295"/>
          </p:nvPr>
        </p:nvSpPr>
        <p:spPr/>
        <p:txBody>
          <a:bodyPr/>
          <a:lstStyle/>
          <a:p>
            <a:pPr eaLnBrk="1" hangingPunct="1"/>
            <a:r>
              <a:rPr lang="de-DE" altLang="de-DE" sz="2400" smtClean="0">
                <a:solidFill>
                  <a:schemeClr val="tx1"/>
                </a:solidFill>
                <a:cs typeface="Times New Roman" pitchFamily="18" charset="0"/>
              </a:rPr>
              <a:t>Zahlen, Fakten und Hintergründe zum Thema „Alkohol in Deutschland“</a:t>
            </a:r>
            <a:endParaRPr lang="de-DE" altLang="de-DE" sz="2400" smtClean="0"/>
          </a:p>
        </p:txBody>
      </p:sp>
      <p:sp>
        <p:nvSpPr>
          <p:cNvPr id="18436" name="Text Box 5"/>
          <p:cNvSpPr txBox="1">
            <a:spLocks noChangeArrowheads="1"/>
          </p:cNvSpPr>
          <p:nvPr/>
        </p:nvSpPr>
        <p:spPr bwMode="auto">
          <a:xfrm>
            <a:off x="609600" y="1905000"/>
            <a:ext cx="7924800" cy="457200"/>
          </a:xfrm>
          <a:prstGeom prst="rect">
            <a:avLst/>
          </a:prstGeom>
          <a:noFill/>
          <a:ln w="9525">
            <a:noFill/>
            <a:miter lim="800000"/>
            <a:headEnd/>
            <a:tailEnd/>
          </a:ln>
        </p:spPr>
        <p:txBody>
          <a:bodyPr>
            <a:spAutoFit/>
          </a:bodyPr>
          <a:lstStyle/>
          <a:p>
            <a:pPr>
              <a:spcBef>
                <a:spcPct val="50000"/>
              </a:spcBef>
            </a:pPr>
            <a:endParaRPr lang="de-DE" altLang="de-DE" sz="2400"/>
          </a:p>
        </p:txBody>
      </p:sp>
      <p:sp>
        <p:nvSpPr>
          <p:cNvPr id="18437" name="Text Box 7"/>
          <p:cNvSpPr txBox="1">
            <a:spLocks noChangeArrowheads="1"/>
          </p:cNvSpPr>
          <p:nvPr/>
        </p:nvSpPr>
        <p:spPr bwMode="auto">
          <a:xfrm>
            <a:off x="457200" y="2057400"/>
            <a:ext cx="8153400" cy="457200"/>
          </a:xfrm>
          <a:prstGeom prst="rect">
            <a:avLst/>
          </a:prstGeom>
          <a:noFill/>
          <a:ln w="9525">
            <a:noFill/>
            <a:miter lim="800000"/>
            <a:headEnd/>
            <a:tailEnd/>
          </a:ln>
        </p:spPr>
        <p:txBody>
          <a:bodyPr>
            <a:spAutoFit/>
          </a:bodyPr>
          <a:lstStyle/>
          <a:p>
            <a:pPr>
              <a:spcBef>
                <a:spcPct val="50000"/>
              </a:spcBef>
            </a:pPr>
            <a:endParaRPr lang="de-DE" altLang="de-DE" sz="2400"/>
          </a:p>
        </p:txBody>
      </p:sp>
      <p:sp>
        <p:nvSpPr>
          <p:cNvPr id="18438" name="Text Box 8"/>
          <p:cNvSpPr txBox="1">
            <a:spLocks noChangeArrowheads="1"/>
          </p:cNvSpPr>
          <p:nvPr/>
        </p:nvSpPr>
        <p:spPr bwMode="auto">
          <a:xfrm>
            <a:off x="457200" y="1905000"/>
            <a:ext cx="8153400" cy="457200"/>
          </a:xfrm>
          <a:prstGeom prst="rect">
            <a:avLst/>
          </a:prstGeom>
          <a:noFill/>
          <a:ln w="9525">
            <a:noFill/>
            <a:miter lim="800000"/>
            <a:headEnd/>
            <a:tailEnd/>
          </a:ln>
        </p:spPr>
        <p:txBody>
          <a:bodyPr>
            <a:spAutoFit/>
          </a:bodyPr>
          <a:lstStyle/>
          <a:p>
            <a:pPr>
              <a:spcBef>
                <a:spcPct val="50000"/>
              </a:spcBef>
            </a:pPr>
            <a:endParaRPr lang="de-DE" altLang="de-DE" sz="2400"/>
          </a:p>
        </p:txBody>
      </p:sp>
      <p:sp>
        <p:nvSpPr>
          <p:cNvPr id="9" name="Text Box 4"/>
          <p:cNvSpPr txBox="1">
            <a:spLocks noChangeArrowheads="1"/>
          </p:cNvSpPr>
          <p:nvPr/>
        </p:nvSpPr>
        <p:spPr bwMode="auto">
          <a:xfrm>
            <a:off x="863600" y="2205038"/>
            <a:ext cx="8280400" cy="4027487"/>
          </a:xfrm>
          <a:prstGeom prst="rect">
            <a:avLst/>
          </a:prstGeom>
          <a:noFill/>
          <a:ln>
            <a:noFill/>
          </a:ln>
          <a:effectLs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buFontTx/>
              <a:buChar char="•"/>
              <a:defRPr/>
            </a:pPr>
            <a:r>
              <a:rPr lang="de-DE" altLang="de-DE" sz="1800" b="1" kern="0" dirty="0" smtClean="0">
                <a:solidFill>
                  <a:srgbClr val="000000"/>
                </a:solidFill>
              </a:rPr>
              <a:t> Mehr als 74.000 sterben jährlich an den Folgen von Alkoholkonsum.</a:t>
            </a:r>
            <a:br>
              <a:rPr lang="de-DE" altLang="de-DE" sz="1800" b="1" kern="0" dirty="0" smtClean="0">
                <a:solidFill>
                  <a:srgbClr val="000000"/>
                </a:solidFill>
              </a:rPr>
            </a:br>
            <a:endParaRPr lang="de-DE" altLang="de-DE" sz="1800" b="1" kern="0" dirty="0" smtClean="0">
              <a:solidFill>
                <a:srgbClr val="000000"/>
              </a:solidFill>
            </a:endParaRPr>
          </a:p>
          <a:p>
            <a:pPr fontAlgn="auto">
              <a:spcBef>
                <a:spcPts val="0"/>
              </a:spcBef>
              <a:spcAft>
                <a:spcPts val="0"/>
              </a:spcAft>
              <a:buFontTx/>
              <a:buChar char="•"/>
              <a:defRPr/>
            </a:pPr>
            <a:r>
              <a:rPr lang="de-DE" altLang="de-DE" sz="1800" b="1" kern="0" dirty="0" smtClean="0">
                <a:solidFill>
                  <a:srgbClr val="000000"/>
                </a:solidFill>
              </a:rPr>
              <a:t>  Mehr als 2.000 Säuglinge werden jährlich mit alkoholbedingten</a:t>
            </a:r>
            <a:br>
              <a:rPr lang="de-DE" altLang="de-DE" sz="1800" b="1" kern="0" dirty="0" smtClean="0">
                <a:solidFill>
                  <a:srgbClr val="000000"/>
                </a:solidFill>
              </a:rPr>
            </a:br>
            <a:r>
              <a:rPr lang="de-DE" altLang="de-DE" sz="1800" b="1" kern="0" dirty="0" smtClean="0">
                <a:solidFill>
                  <a:srgbClr val="000000"/>
                </a:solidFill>
              </a:rPr>
              <a:t>   Fehlbildungen von Müttern, die in der Schwangerschaft Alkohol</a:t>
            </a:r>
            <a:br>
              <a:rPr lang="de-DE" altLang="de-DE" sz="1800" b="1" kern="0" dirty="0" smtClean="0">
                <a:solidFill>
                  <a:srgbClr val="000000"/>
                </a:solidFill>
              </a:rPr>
            </a:br>
            <a:r>
              <a:rPr lang="de-DE" altLang="de-DE" sz="1800" b="1" kern="0" dirty="0" smtClean="0">
                <a:solidFill>
                  <a:srgbClr val="000000"/>
                </a:solidFill>
              </a:rPr>
              <a:t>   getrunken haben, geboren.</a:t>
            </a:r>
            <a:br>
              <a:rPr lang="de-DE" altLang="de-DE" sz="1800" b="1" kern="0" dirty="0" smtClean="0">
                <a:solidFill>
                  <a:srgbClr val="000000"/>
                </a:solidFill>
              </a:rPr>
            </a:br>
            <a:endParaRPr lang="de-DE" altLang="de-DE" sz="1800" b="1" kern="0" dirty="0" smtClean="0">
              <a:solidFill>
                <a:srgbClr val="000000"/>
              </a:solidFill>
            </a:endParaRPr>
          </a:p>
          <a:p>
            <a:pPr fontAlgn="auto">
              <a:spcBef>
                <a:spcPts val="0"/>
              </a:spcBef>
              <a:spcAft>
                <a:spcPts val="0"/>
              </a:spcAft>
              <a:buFontTx/>
              <a:buChar char="•"/>
              <a:defRPr/>
            </a:pPr>
            <a:r>
              <a:rPr lang="de-DE" altLang="de-DE" sz="1800" b="1" kern="0" dirty="0" smtClean="0">
                <a:solidFill>
                  <a:srgbClr val="000000"/>
                </a:solidFill>
              </a:rPr>
              <a:t>  Es gibt mehr als 500.000 alkoholabhängige Kinder und Jugendliche.</a:t>
            </a:r>
          </a:p>
          <a:p>
            <a:pPr fontAlgn="auto">
              <a:spcBef>
                <a:spcPts val="0"/>
              </a:spcBef>
              <a:spcAft>
                <a:spcPts val="0"/>
              </a:spcAft>
              <a:buFontTx/>
              <a:buChar char="•"/>
              <a:defRPr/>
            </a:pPr>
            <a:endParaRPr lang="de-DE" altLang="de-DE" sz="1800" b="1" kern="0" dirty="0" smtClean="0">
              <a:solidFill>
                <a:srgbClr val="000000"/>
              </a:solidFill>
            </a:endParaRPr>
          </a:p>
          <a:p>
            <a:pPr fontAlgn="auto">
              <a:spcBef>
                <a:spcPts val="0"/>
              </a:spcBef>
              <a:spcAft>
                <a:spcPts val="0"/>
              </a:spcAft>
              <a:buFontTx/>
              <a:buChar char="•"/>
              <a:defRPr/>
            </a:pPr>
            <a:r>
              <a:rPr lang="de-DE" altLang="de-DE" sz="1800" b="1" kern="0" dirty="0" smtClean="0">
                <a:solidFill>
                  <a:srgbClr val="000000"/>
                </a:solidFill>
              </a:rPr>
              <a:t>  Die Werbeaufwendungen für alkoholische Getränke liegen bei </a:t>
            </a:r>
            <a:br>
              <a:rPr lang="de-DE" altLang="de-DE" sz="1800" b="1" kern="0" dirty="0" smtClean="0">
                <a:solidFill>
                  <a:srgbClr val="000000"/>
                </a:solidFill>
              </a:rPr>
            </a:br>
            <a:r>
              <a:rPr lang="de-DE" altLang="de-DE" sz="1800" b="1" kern="0" dirty="0" smtClean="0">
                <a:solidFill>
                  <a:srgbClr val="000000"/>
                </a:solidFill>
              </a:rPr>
              <a:t>   552 Mio. € / Jahr.</a:t>
            </a:r>
            <a:br>
              <a:rPr lang="de-DE" altLang="de-DE" sz="1800" b="1" kern="0" dirty="0" smtClean="0">
                <a:solidFill>
                  <a:srgbClr val="000000"/>
                </a:solidFill>
              </a:rPr>
            </a:br>
            <a:endParaRPr lang="de-DE" altLang="de-DE" sz="1800" b="1" kern="0" dirty="0" smtClean="0">
              <a:solidFill>
                <a:srgbClr val="000000"/>
              </a:solidFill>
            </a:endParaRPr>
          </a:p>
          <a:p>
            <a:pPr fontAlgn="auto">
              <a:spcBef>
                <a:spcPts val="0"/>
              </a:spcBef>
              <a:spcAft>
                <a:spcPts val="0"/>
              </a:spcAft>
              <a:buFontTx/>
              <a:buChar char="•"/>
              <a:defRPr/>
            </a:pPr>
            <a:r>
              <a:rPr lang="de-DE" altLang="de-DE" sz="1800" b="1" kern="0" dirty="0" smtClean="0">
                <a:solidFill>
                  <a:srgbClr val="000000"/>
                </a:solidFill>
              </a:rPr>
              <a:t>  Alkoholwerbung verführt nachweislich zum frühzeitigen und </a:t>
            </a:r>
            <a:br>
              <a:rPr lang="de-DE" altLang="de-DE" sz="1800" b="1" kern="0" dirty="0" smtClean="0">
                <a:solidFill>
                  <a:srgbClr val="000000"/>
                </a:solidFill>
              </a:rPr>
            </a:br>
            <a:r>
              <a:rPr lang="de-DE" altLang="de-DE" sz="1800" b="1" kern="0" dirty="0" smtClean="0">
                <a:solidFill>
                  <a:srgbClr val="000000"/>
                </a:solidFill>
              </a:rPr>
              <a:t>   exzessiven Alkoholkonsum.</a:t>
            </a:r>
          </a:p>
          <a:p>
            <a:pPr fontAlgn="auto">
              <a:spcBef>
                <a:spcPts val="0"/>
              </a:spcBef>
              <a:spcAft>
                <a:spcPts val="0"/>
              </a:spcAft>
              <a:defRPr/>
            </a:pPr>
            <a:endParaRPr lang="de-DE" altLang="de-DE" sz="1800" b="1" kern="0" dirty="0" smtClean="0">
              <a:solidFill>
                <a:srgbClr val="000000"/>
              </a:solidFill>
            </a:endParaRPr>
          </a:p>
        </p:txBody>
      </p:sp>
      <p:sp>
        <p:nvSpPr>
          <p:cNvPr id="18440" name="Text Box 7"/>
          <p:cNvSpPr txBox="1">
            <a:spLocks noChangeArrowheads="1"/>
          </p:cNvSpPr>
          <p:nvPr/>
        </p:nvSpPr>
        <p:spPr bwMode="auto">
          <a:xfrm>
            <a:off x="5645150" y="5927725"/>
            <a:ext cx="2841625" cy="304800"/>
          </a:xfrm>
          <a:prstGeom prst="rect">
            <a:avLst/>
          </a:prstGeom>
          <a:noFill/>
          <a:ln w="9525">
            <a:noFill/>
            <a:miter lim="800000"/>
            <a:headEnd/>
            <a:tailEnd/>
          </a:ln>
        </p:spPr>
        <p:txBody>
          <a:bodyPr wrap="none">
            <a:spAutoFit/>
          </a:bodyPr>
          <a:lstStyle/>
          <a:p>
            <a:r>
              <a:rPr lang="de-DE" altLang="de-DE" sz="700">
                <a:latin typeface="Arial" charset="0"/>
              </a:rPr>
              <a:t>Quellen: DHS, Jahrbuch Sucht 2011, Geesthacht 2011</a:t>
            </a:r>
          </a:p>
          <a:p>
            <a:r>
              <a:rPr lang="de-DE" altLang="de-DE" sz="700">
                <a:latin typeface="Arial" charset="0"/>
              </a:rPr>
              <a:t>IFT - Nord, DAK Studie Jugendliche und Alkoholwerbung, Kiel 2010</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ußzeilenplatzhalter 2"/>
          <p:cNvSpPr>
            <a:spLocks noGrp="1"/>
          </p:cNvSpPr>
          <p:nvPr>
            <p:ph type="ftr" sz="quarter" idx="11"/>
          </p:nvPr>
        </p:nvSpPr>
        <p:spPr/>
        <p:txBody>
          <a:bodyPr/>
          <a:lstStyle/>
          <a:p>
            <a:pPr>
              <a:defRPr/>
            </a:pPr>
            <a:r>
              <a:rPr lang="de-DE" altLang="de-DE"/>
              <a:t>Konfirmation und Alkohol</a:t>
            </a:r>
          </a:p>
        </p:txBody>
      </p:sp>
      <p:sp>
        <p:nvSpPr>
          <p:cNvPr id="7" name="Foliennummernplatzhalter 3"/>
          <p:cNvSpPr>
            <a:spLocks noGrp="1"/>
          </p:cNvSpPr>
          <p:nvPr>
            <p:ph type="sldNum" sz="quarter" idx="12"/>
          </p:nvPr>
        </p:nvSpPr>
        <p:spPr/>
        <p:txBody>
          <a:bodyPr/>
          <a:lstStyle/>
          <a:p>
            <a:pPr>
              <a:defRPr/>
            </a:pPr>
            <a:fld id="{A6318A25-8B76-4A34-8475-78922AA270DF}" type="slidenum">
              <a:rPr lang="de-DE" altLang="de-DE"/>
              <a:pPr>
                <a:defRPr/>
              </a:pPr>
              <a:t>4</a:t>
            </a:fld>
            <a:endParaRPr lang="de-DE" altLang="de-DE"/>
          </a:p>
        </p:txBody>
      </p:sp>
      <p:sp>
        <p:nvSpPr>
          <p:cNvPr id="20483" name="Text Box 3"/>
          <p:cNvSpPr txBox="1">
            <a:spLocks noChangeArrowheads="1"/>
          </p:cNvSpPr>
          <p:nvPr/>
        </p:nvSpPr>
        <p:spPr bwMode="auto">
          <a:xfrm>
            <a:off x="1066800" y="685800"/>
            <a:ext cx="7315200" cy="579438"/>
          </a:xfrm>
          <a:prstGeom prst="rect">
            <a:avLst/>
          </a:prstGeom>
          <a:noFill/>
          <a:ln w="9525">
            <a:noFill/>
            <a:miter lim="800000"/>
            <a:headEnd/>
            <a:tailEnd/>
          </a:ln>
        </p:spPr>
        <p:txBody>
          <a:bodyPr>
            <a:spAutoFit/>
          </a:bodyPr>
          <a:lstStyle/>
          <a:p>
            <a:pPr algn="ctr">
              <a:spcBef>
                <a:spcPct val="50000"/>
              </a:spcBef>
            </a:pPr>
            <a:endParaRPr lang="de-DE" altLang="de-DE" sz="3200">
              <a:latin typeface="Arial" charset="0"/>
            </a:endParaRPr>
          </a:p>
        </p:txBody>
      </p:sp>
      <p:sp>
        <p:nvSpPr>
          <p:cNvPr id="20484" name="Text Box 4"/>
          <p:cNvSpPr txBox="1">
            <a:spLocks noChangeArrowheads="1"/>
          </p:cNvSpPr>
          <p:nvPr/>
        </p:nvSpPr>
        <p:spPr bwMode="auto">
          <a:xfrm>
            <a:off x="762000" y="2133600"/>
            <a:ext cx="7543800" cy="457200"/>
          </a:xfrm>
          <a:prstGeom prst="rect">
            <a:avLst/>
          </a:prstGeom>
          <a:noFill/>
          <a:ln w="9525">
            <a:noFill/>
            <a:miter lim="800000"/>
            <a:headEnd/>
            <a:tailEnd/>
          </a:ln>
        </p:spPr>
        <p:txBody>
          <a:bodyPr>
            <a:spAutoFit/>
          </a:bodyPr>
          <a:lstStyle/>
          <a:p>
            <a:pPr>
              <a:spcBef>
                <a:spcPct val="50000"/>
              </a:spcBef>
            </a:pPr>
            <a:endParaRPr lang="de-DE" altLang="de-DE" sz="2400" b="1"/>
          </a:p>
        </p:txBody>
      </p:sp>
      <p:sp>
        <p:nvSpPr>
          <p:cNvPr id="20485" name="Rectangle 6"/>
          <p:cNvSpPr>
            <a:spLocks noGrp="1" noChangeArrowheads="1"/>
          </p:cNvSpPr>
          <p:nvPr>
            <p:ph type="title" idx="4294967295"/>
          </p:nvPr>
        </p:nvSpPr>
        <p:spPr/>
        <p:txBody>
          <a:bodyPr/>
          <a:lstStyle/>
          <a:p>
            <a:pPr eaLnBrk="1" hangingPunct="1"/>
            <a:r>
              <a:rPr lang="de-DE" altLang="de-DE" sz="2400" smtClean="0">
                <a:solidFill>
                  <a:schemeClr val="tx1"/>
                </a:solidFill>
                <a:cs typeface="Times New Roman" pitchFamily="18" charset="0"/>
              </a:rPr>
              <a:t>Zahlen, Fakten und Hintergründe zum Thema „Jugendliche und Alkohol“</a:t>
            </a:r>
            <a:endParaRPr lang="de-DE" altLang="de-DE" sz="2400" smtClean="0"/>
          </a:p>
        </p:txBody>
      </p:sp>
      <p:sp>
        <p:nvSpPr>
          <p:cNvPr id="8" name="Text Box 4"/>
          <p:cNvSpPr txBox="1">
            <a:spLocks noChangeArrowheads="1"/>
          </p:cNvSpPr>
          <p:nvPr/>
        </p:nvSpPr>
        <p:spPr bwMode="auto">
          <a:xfrm>
            <a:off x="836613" y="1993900"/>
            <a:ext cx="7434262" cy="3324225"/>
          </a:xfrm>
          <a:prstGeom prst="rect">
            <a:avLst/>
          </a:prstGeom>
          <a:noFill/>
          <a:ln>
            <a:noFill/>
          </a:ln>
          <a:effectLs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buFontTx/>
              <a:buChar char="•"/>
              <a:defRPr/>
            </a:pPr>
            <a:r>
              <a:rPr lang="de-DE" altLang="de-DE" sz="1600" kern="0" dirty="0" smtClean="0">
                <a:solidFill>
                  <a:srgbClr val="000000"/>
                </a:solidFill>
              </a:rPr>
              <a:t>  </a:t>
            </a:r>
            <a:r>
              <a:rPr lang="de-DE" altLang="de-DE" sz="1750" b="1" kern="0" dirty="0" smtClean="0">
                <a:solidFill>
                  <a:srgbClr val="000000"/>
                </a:solidFill>
              </a:rPr>
              <a:t>Das Durchschnittsalter, in dem die Jugendlichen ihr erstes Glas </a:t>
            </a:r>
            <a:br>
              <a:rPr lang="de-DE" altLang="de-DE" sz="1750" b="1" kern="0" dirty="0" smtClean="0">
                <a:solidFill>
                  <a:srgbClr val="000000"/>
                </a:solidFill>
              </a:rPr>
            </a:br>
            <a:r>
              <a:rPr lang="de-DE" altLang="de-DE" sz="1750" b="1" kern="0" dirty="0" smtClean="0">
                <a:solidFill>
                  <a:srgbClr val="000000"/>
                </a:solidFill>
              </a:rPr>
              <a:t>   Alkohol  trinken, ist 14,8 Jahre.</a:t>
            </a:r>
            <a:br>
              <a:rPr lang="de-DE" altLang="de-DE" sz="1750" b="1" kern="0" dirty="0" smtClean="0">
                <a:solidFill>
                  <a:srgbClr val="000000"/>
                </a:solidFill>
              </a:rPr>
            </a:br>
            <a:endParaRPr lang="de-DE" altLang="de-DE" sz="1750" b="1" kern="0" dirty="0" smtClean="0">
              <a:solidFill>
                <a:srgbClr val="000000"/>
              </a:solidFill>
            </a:endParaRPr>
          </a:p>
          <a:p>
            <a:pPr fontAlgn="auto">
              <a:spcBef>
                <a:spcPts val="0"/>
              </a:spcBef>
              <a:spcAft>
                <a:spcPts val="0"/>
              </a:spcAft>
              <a:buFontTx/>
              <a:buChar char="•"/>
              <a:defRPr/>
            </a:pPr>
            <a:r>
              <a:rPr lang="de-DE" altLang="de-DE" sz="1750" b="1" kern="0" dirty="0" smtClean="0">
                <a:solidFill>
                  <a:srgbClr val="000000"/>
                </a:solidFill>
              </a:rPr>
              <a:t>  Ihren ersten Alkoholrausch haben Jugendliche mit 16,2 Jahren</a:t>
            </a:r>
            <a:br>
              <a:rPr lang="de-DE" altLang="de-DE" sz="1750" b="1" kern="0" dirty="0" smtClean="0">
                <a:solidFill>
                  <a:srgbClr val="000000"/>
                </a:solidFill>
              </a:rPr>
            </a:br>
            <a:endParaRPr lang="de-DE" altLang="de-DE" sz="1750" b="1" kern="0" dirty="0" smtClean="0">
              <a:solidFill>
                <a:srgbClr val="000000"/>
              </a:solidFill>
            </a:endParaRPr>
          </a:p>
          <a:p>
            <a:pPr fontAlgn="auto">
              <a:spcBef>
                <a:spcPts val="0"/>
              </a:spcBef>
              <a:spcAft>
                <a:spcPts val="0"/>
              </a:spcAft>
              <a:buFontTx/>
              <a:buChar char="•"/>
              <a:defRPr/>
            </a:pPr>
            <a:r>
              <a:rPr lang="de-DE" altLang="de-DE" sz="1750" b="1" kern="0" dirty="0" smtClean="0">
                <a:solidFill>
                  <a:srgbClr val="000000"/>
                </a:solidFill>
              </a:rPr>
              <a:t>  Männliche Jugendliche konsumieren größere Mengen Alkohol als</a:t>
            </a:r>
            <a:br>
              <a:rPr lang="de-DE" altLang="de-DE" sz="1750" b="1" kern="0" dirty="0" smtClean="0">
                <a:solidFill>
                  <a:srgbClr val="000000"/>
                </a:solidFill>
              </a:rPr>
            </a:br>
            <a:r>
              <a:rPr lang="de-DE" altLang="de-DE" sz="1750" b="1" kern="0" dirty="0" smtClean="0">
                <a:solidFill>
                  <a:srgbClr val="000000"/>
                </a:solidFill>
              </a:rPr>
              <a:t>   weibliche 12 – 25 Jährige. Der Geschlechtsunterschied wird ab </a:t>
            </a:r>
            <a:br>
              <a:rPr lang="de-DE" altLang="de-DE" sz="1750" b="1" kern="0" dirty="0" smtClean="0">
                <a:solidFill>
                  <a:srgbClr val="000000"/>
                </a:solidFill>
              </a:rPr>
            </a:br>
            <a:r>
              <a:rPr lang="de-DE" altLang="de-DE" sz="1750" b="1" kern="0" dirty="0" smtClean="0">
                <a:solidFill>
                  <a:srgbClr val="000000"/>
                </a:solidFill>
              </a:rPr>
              <a:t>   16 – 17 Jahren besonders deutlich.</a:t>
            </a:r>
            <a:br>
              <a:rPr lang="de-DE" altLang="de-DE" sz="1750" b="1" kern="0" dirty="0" smtClean="0">
                <a:solidFill>
                  <a:srgbClr val="000000"/>
                </a:solidFill>
              </a:rPr>
            </a:br>
            <a:endParaRPr lang="de-DE" altLang="de-DE" sz="1750" b="1" kern="0" dirty="0" smtClean="0">
              <a:solidFill>
                <a:srgbClr val="000000"/>
              </a:solidFill>
            </a:endParaRPr>
          </a:p>
          <a:p>
            <a:pPr fontAlgn="auto">
              <a:spcBef>
                <a:spcPts val="0"/>
              </a:spcBef>
              <a:spcAft>
                <a:spcPts val="0"/>
              </a:spcAft>
              <a:buFontTx/>
              <a:buChar char="•"/>
              <a:defRPr/>
            </a:pPr>
            <a:r>
              <a:rPr lang="de-DE" altLang="de-DE" sz="1750" b="1" kern="0" dirty="0" smtClean="0">
                <a:solidFill>
                  <a:srgbClr val="000000"/>
                </a:solidFill>
              </a:rPr>
              <a:t> Viele Jugendliche kommen zum ersten Mal innerhalb ihrer Familie </a:t>
            </a:r>
            <a:br>
              <a:rPr lang="de-DE" altLang="de-DE" sz="1750" b="1" kern="0" dirty="0" smtClean="0">
                <a:solidFill>
                  <a:srgbClr val="000000"/>
                </a:solidFill>
              </a:rPr>
            </a:br>
            <a:r>
              <a:rPr lang="de-DE" altLang="de-DE" sz="1750" b="1" kern="0" dirty="0" smtClean="0">
                <a:solidFill>
                  <a:srgbClr val="000000"/>
                </a:solidFill>
              </a:rPr>
              <a:t>  mit Alkohol in Kontakt, Familienfeiern, Konfirmation, etc. sind </a:t>
            </a:r>
            <a:br>
              <a:rPr lang="de-DE" altLang="de-DE" sz="1750" b="1" kern="0" dirty="0" smtClean="0">
                <a:solidFill>
                  <a:srgbClr val="000000"/>
                </a:solidFill>
              </a:rPr>
            </a:br>
            <a:r>
              <a:rPr lang="de-DE" altLang="de-DE" sz="1750" b="1" kern="0" dirty="0" smtClean="0">
                <a:solidFill>
                  <a:srgbClr val="000000"/>
                </a:solidFill>
              </a:rPr>
              <a:t>  oft Anlässe.</a:t>
            </a:r>
          </a:p>
        </p:txBody>
      </p:sp>
      <p:sp>
        <p:nvSpPr>
          <p:cNvPr id="20487" name="Text Box 7"/>
          <p:cNvSpPr txBox="1">
            <a:spLocks noChangeArrowheads="1"/>
          </p:cNvSpPr>
          <p:nvPr/>
        </p:nvSpPr>
        <p:spPr bwMode="auto">
          <a:xfrm>
            <a:off x="5148263" y="5688013"/>
            <a:ext cx="2352675" cy="307975"/>
          </a:xfrm>
          <a:prstGeom prst="rect">
            <a:avLst/>
          </a:prstGeom>
          <a:noFill/>
          <a:ln w="9525">
            <a:noFill/>
            <a:miter lim="800000"/>
            <a:headEnd/>
            <a:tailEnd/>
          </a:ln>
        </p:spPr>
        <p:txBody>
          <a:bodyPr wrap="none">
            <a:spAutoFit/>
          </a:bodyPr>
          <a:lstStyle/>
          <a:p>
            <a:r>
              <a:rPr lang="de-DE" altLang="de-DE" sz="700">
                <a:latin typeface="Arial" charset="0"/>
              </a:rPr>
              <a:t>Quellen: BzgA, Alkoholsurvey 2014;</a:t>
            </a:r>
          </a:p>
          <a:p>
            <a:r>
              <a:rPr lang="de-DE" altLang="de-DE" sz="700">
                <a:latin typeface="Arial" charset="0"/>
              </a:rPr>
              <a:t>WHO, Health Behavior in School-Aged Children 2008</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ußzeilenplatzhalter 2"/>
          <p:cNvSpPr>
            <a:spLocks noGrp="1"/>
          </p:cNvSpPr>
          <p:nvPr>
            <p:ph type="ftr" sz="quarter" idx="11"/>
          </p:nvPr>
        </p:nvSpPr>
        <p:spPr/>
        <p:txBody>
          <a:bodyPr/>
          <a:lstStyle/>
          <a:p>
            <a:pPr>
              <a:defRPr/>
            </a:pPr>
            <a:r>
              <a:rPr lang="de-DE" altLang="de-DE" dirty="0"/>
              <a:t>Konfirmation und Alkohol</a:t>
            </a:r>
          </a:p>
        </p:txBody>
      </p:sp>
      <p:sp>
        <p:nvSpPr>
          <p:cNvPr id="7" name="Foliennummernplatzhalter 3"/>
          <p:cNvSpPr>
            <a:spLocks noGrp="1"/>
          </p:cNvSpPr>
          <p:nvPr>
            <p:ph type="sldNum" sz="quarter" idx="12"/>
          </p:nvPr>
        </p:nvSpPr>
        <p:spPr/>
        <p:txBody>
          <a:bodyPr/>
          <a:lstStyle/>
          <a:p>
            <a:pPr>
              <a:defRPr/>
            </a:pPr>
            <a:fld id="{DB534A1F-1A3B-440A-B362-B3C024279852}" type="slidenum">
              <a:rPr lang="de-DE" altLang="de-DE"/>
              <a:pPr>
                <a:defRPr/>
              </a:pPr>
              <a:t>5</a:t>
            </a:fld>
            <a:endParaRPr lang="de-DE" altLang="de-DE"/>
          </a:p>
        </p:txBody>
      </p:sp>
      <p:sp>
        <p:nvSpPr>
          <p:cNvPr id="22531" name="Text Box 4"/>
          <p:cNvSpPr txBox="1">
            <a:spLocks noChangeArrowheads="1"/>
          </p:cNvSpPr>
          <p:nvPr/>
        </p:nvSpPr>
        <p:spPr bwMode="auto">
          <a:xfrm>
            <a:off x="762000" y="2133600"/>
            <a:ext cx="7543800" cy="457200"/>
          </a:xfrm>
          <a:prstGeom prst="rect">
            <a:avLst/>
          </a:prstGeom>
          <a:noFill/>
          <a:ln w="9525">
            <a:noFill/>
            <a:miter lim="800000"/>
            <a:headEnd/>
            <a:tailEnd/>
          </a:ln>
        </p:spPr>
        <p:txBody>
          <a:bodyPr>
            <a:spAutoFit/>
          </a:bodyPr>
          <a:lstStyle/>
          <a:p>
            <a:pPr>
              <a:spcBef>
                <a:spcPct val="50000"/>
              </a:spcBef>
            </a:pPr>
            <a:endParaRPr lang="de-DE" altLang="de-DE" sz="2400" b="1"/>
          </a:p>
        </p:txBody>
      </p:sp>
      <p:sp>
        <p:nvSpPr>
          <p:cNvPr id="22532" name="Text Box 5"/>
          <p:cNvSpPr txBox="1">
            <a:spLocks noChangeArrowheads="1"/>
          </p:cNvSpPr>
          <p:nvPr/>
        </p:nvSpPr>
        <p:spPr bwMode="auto">
          <a:xfrm>
            <a:off x="457200" y="1905000"/>
            <a:ext cx="8229600" cy="457200"/>
          </a:xfrm>
          <a:prstGeom prst="rect">
            <a:avLst/>
          </a:prstGeom>
          <a:noFill/>
          <a:ln w="9525">
            <a:noFill/>
            <a:miter lim="800000"/>
            <a:headEnd/>
            <a:tailEnd/>
          </a:ln>
        </p:spPr>
        <p:txBody>
          <a:bodyPr>
            <a:spAutoFit/>
          </a:bodyPr>
          <a:lstStyle/>
          <a:p>
            <a:pPr>
              <a:spcBef>
                <a:spcPct val="50000"/>
              </a:spcBef>
            </a:pPr>
            <a:endParaRPr lang="de-DE" altLang="de-DE" sz="2400"/>
          </a:p>
        </p:txBody>
      </p:sp>
      <p:sp>
        <p:nvSpPr>
          <p:cNvPr id="22533" name="Rectangle 19"/>
          <p:cNvSpPr>
            <a:spLocks noGrp="1" noChangeArrowheads="1"/>
          </p:cNvSpPr>
          <p:nvPr>
            <p:ph type="title" idx="4294967295"/>
          </p:nvPr>
        </p:nvSpPr>
        <p:spPr/>
        <p:txBody>
          <a:bodyPr/>
          <a:lstStyle/>
          <a:p>
            <a:pPr eaLnBrk="1" hangingPunct="1"/>
            <a:r>
              <a:rPr lang="de-DE" altLang="de-DE" sz="2400" smtClean="0">
                <a:solidFill>
                  <a:schemeClr val="tx1"/>
                </a:solidFill>
                <a:cs typeface="Times New Roman" pitchFamily="18" charset="0"/>
              </a:rPr>
              <a:t>Zahlen, Fakten und Hintergründe zum Thema „Jugendliche und Alkohol“</a:t>
            </a:r>
            <a:endParaRPr lang="de-DE" altLang="de-DE" sz="2400" smtClean="0"/>
          </a:p>
        </p:txBody>
      </p:sp>
      <p:sp>
        <p:nvSpPr>
          <p:cNvPr id="8" name="Text Box 5"/>
          <p:cNvSpPr txBox="1">
            <a:spLocks noChangeArrowheads="1"/>
          </p:cNvSpPr>
          <p:nvPr/>
        </p:nvSpPr>
        <p:spPr bwMode="auto">
          <a:xfrm>
            <a:off x="755650" y="1876425"/>
            <a:ext cx="7643813" cy="4408488"/>
          </a:xfrm>
          <a:prstGeom prst="rect">
            <a:avLst/>
          </a:prstGeom>
          <a:noFill/>
          <a:ln>
            <a:noFill/>
          </a:ln>
          <a:effectLs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buFontTx/>
              <a:buChar char="•"/>
              <a:defRPr/>
            </a:pPr>
            <a:r>
              <a:rPr lang="de-DE" altLang="de-DE" sz="1700" b="1" kern="0" dirty="0" smtClean="0">
                <a:solidFill>
                  <a:srgbClr val="000000"/>
                </a:solidFill>
              </a:rPr>
              <a:t>  </a:t>
            </a:r>
            <a:r>
              <a:rPr lang="de-DE" altLang="de-DE" sz="1750" b="1" kern="0" dirty="0" smtClean="0">
                <a:solidFill>
                  <a:srgbClr val="000000"/>
                </a:solidFill>
              </a:rPr>
              <a:t>Die beliebtesten Getränke sind Bier, Biermischgetränke und </a:t>
            </a:r>
            <a:br>
              <a:rPr lang="de-DE" altLang="de-DE" sz="1750" b="1" kern="0" dirty="0" smtClean="0">
                <a:solidFill>
                  <a:srgbClr val="000000"/>
                </a:solidFill>
              </a:rPr>
            </a:br>
            <a:r>
              <a:rPr lang="de-DE" altLang="de-DE" sz="1750" b="1" kern="0" dirty="0" smtClean="0">
                <a:solidFill>
                  <a:srgbClr val="000000"/>
                </a:solidFill>
              </a:rPr>
              <a:t>   Mixgetränke, Spirituosen/Softdrinks.</a:t>
            </a:r>
          </a:p>
          <a:p>
            <a:pPr fontAlgn="auto">
              <a:spcBef>
                <a:spcPts val="0"/>
              </a:spcBef>
              <a:spcAft>
                <a:spcPts val="0"/>
              </a:spcAft>
              <a:buFontTx/>
              <a:buChar char="•"/>
              <a:defRPr/>
            </a:pPr>
            <a:endParaRPr lang="de-DE" altLang="de-DE" sz="1750" b="1" kern="0" dirty="0" smtClean="0">
              <a:solidFill>
                <a:srgbClr val="000000"/>
              </a:solidFill>
            </a:endParaRPr>
          </a:p>
          <a:p>
            <a:pPr fontAlgn="auto">
              <a:spcBef>
                <a:spcPts val="0"/>
              </a:spcBef>
              <a:spcAft>
                <a:spcPts val="0"/>
              </a:spcAft>
              <a:buFontTx/>
              <a:buChar char="•"/>
              <a:defRPr/>
            </a:pPr>
            <a:r>
              <a:rPr lang="de-DE" altLang="de-DE" sz="1750" b="1" kern="0" dirty="0" smtClean="0">
                <a:solidFill>
                  <a:srgbClr val="000000"/>
                </a:solidFill>
              </a:rPr>
              <a:t>  73 % der 16 – 19 Jährigen hatten bereits ein - oder mehrmals </a:t>
            </a:r>
            <a:br>
              <a:rPr lang="de-DE" altLang="de-DE" sz="1750" b="1" kern="0" dirty="0" smtClean="0">
                <a:solidFill>
                  <a:srgbClr val="000000"/>
                </a:solidFill>
              </a:rPr>
            </a:br>
            <a:r>
              <a:rPr lang="de-DE" altLang="de-DE" sz="1750" b="1" kern="0" dirty="0" smtClean="0">
                <a:solidFill>
                  <a:srgbClr val="000000"/>
                </a:solidFill>
              </a:rPr>
              <a:t>   einen Alkoholrausch. In diesem Alter ist der Alkoholkonsum bei </a:t>
            </a:r>
            <a:br>
              <a:rPr lang="de-DE" altLang="de-DE" sz="1750" b="1" kern="0" dirty="0" smtClean="0">
                <a:solidFill>
                  <a:srgbClr val="000000"/>
                </a:solidFill>
              </a:rPr>
            </a:br>
            <a:r>
              <a:rPr lang="de-DE" altLang="de-DE" sz="1750" b="1" kern="0" dirty="0" smtClean="0">
                <a:solidFill>
                  <a:srgbClr val="000000"/>
                </a:solidFill>
              </a:rPr>
              <a:t>   Jugendlichen am höchsten ( Häufigkeit des Alkoholkonsums, </a:t>
            </a:r>
            <a:br>
              <a:rPr lang="de-DE" altLang="de-DE" sz="1750" b="1" kern="0" dirty="0" smtClean="0">
                <a:solidFill>
                  <a:srgbClr val="000000"/>
                </a:solidFill>
              </a:rPr>
            </a:br>
            <a:r>
              <a:rPr lang="de-DE" altLang="de-DE" sz="1750" b="1" kern="0" dirty="0" smtClean="0">
                <a:solidFill>
                  <a:srgbClr val="000000"/>
                </a:solidFill>
              </a:rPr>
              <a:t>   getrunkene Menge, riskantes Alkoholtrinken)</a:t>
            </a:r>
          </a:p>
          <a:p>
            <a:pPr fontAlgn="auto">
              <a:spcBef>
                <a:spcPts val="0"/>
              </a:spcBef>
              <a:spcAft>
                <a:spcPts val="0"/>
              </a:spcAft>
              <a:buFontTx/>
              <a:buChar char="•"/>
              <a:defRPr/>
            </a:pPr>
            <a:endParaRPr lang="de-DE" altLang="de-DE" sz="1750" b="1" kern="0" dirty="0" smtClean="0">
              <a:solidFill>
                <a:srgbClr val="000000"/>
              </a:solidFill>
            </a:endParaRPr>
          </a:p>
          <a:p>
            <a:pPr fontAlgn="auto">
              <a:spcBef>
                <a:spcPts val="0"/>
              </a:spcBef>
              <a:spcAft>
                <a:spcPts val="0"/>
              </a:spcAft>
              <a:buFontTx/>
              <a:buChar char="•"/>
              <a:defRPr/>
            </a:pPr>
            <a:r>
              <a:rPr lang="de-DE" altLang="de-DE" sz="1750" b="1" kern="0" dirty="0" smtClean="0">
                <a:solidFill>
                  <a:srgbClr val="000000"/>
                </a:solidFill>
              </a:rPr>
              <a:t>  Der regelmäßige Alkoholkonsum bei Jugendlichen und jungen </a:t>
            </a:r>
            <a:br>
              <a:rPr lang="de-DE" altLang="de-DE" sz="1750" b="1" kern="0" dirty="0" smtClean="0">
                <a:solidFill>
                  <a:srgbClr val="000000"/>
                </a:solidFill>
              </a:rPr>
            </a:br>
            <a:r>
              <a:rPr lang="de-DE" altLang="de-DE" sz="1750" b="1" kern="0" dirty="0" smtClean="0">
                <a:solidFill>
                  <a:srgbClr val="000000"/>
                </a:solidFill>
              </a:rPr>
              <a:t>   Erwachsenen ist 2014 insgesamt leicht rückläufig.</a:t>
            </a:r>
          </a:p>
          <a:p>
            <a:pPr fontAlgn="auto">
              <a:spcBef>
                <a:spcPts val="0"/>
              </a:spcBef>
              <a:spcAft>
                <a:spcPts val="0"/>
              </a:spcAft>
              <a:buFontTx/>
              <a:buChar char="•"/>
              <a:defRPr/>
            </a:pPr>
            <a:endParaRPr lang="de-DE" altLang="de-DE" sz="1750" b="1" kern="0" dirty="0" smtClean="0">
              <a:solidFill>
                <a:srgbClr val="000000"/>
              </a:solidFill>
            </a:endParaRPr>
          </a:p>
          <a:p>
            <a:pPr fontAlgn="auto">
              <a:spcBef>
                <a:spcPts val="0"/>
              </a:spcBef>
              <a:spcAft>
                <a:spcPts val="0"/>
              </a:spcAft>
              <a:buFontTx/>
              <a:buChar char="•"/>
              <a:defRPr/>
            </a:pPr>
            <a:r>
              <a:rPr lang="de-DE" altLang="de-DE" sz="1750" b="1" kern="0" dirty="0" smtClean="0">
                <a:solidFill>
                  <a:srgbClr val="000000"/>
                </a:solidFill>
              </a:rPr>
              <a:t>  Riskanter Alkoholkonsum ist in allen Schul-, Ausbildungs-, </a:t>
            </a:r>
            <a:br>
              <a:rPr lang="de-DE" altLang="de-DE" sz="1750" b="1" kern="0" dirty="0" smtClean="0">
                <a:solidFill>
                  <a:srgbClr val="000000"/>
                </a:solidFill>
              </a:rPr>
            </a:br>
            <a:r>
              <a:rPr lang="de-DE" altLang="de-DE" sz="1750" b="1" kern="0" dirty="0" smtClean="0">
                <a:solidFill>
                  <a:srgbClr val="000000"/>
                </a:solidFill>
              </a:rPr>
              <a:t>   und Tätigkeitsbereichen verbreitet.</a:t>
            </a:r>
          </a:p>
          <a:p>
            <a:pPr fontAlgn="auto">
              <a:spcBef>
                <a:spcPts val="0"/>
              </a:spcBef>
              <a:spcAft>
                <a:spcPts val="0"/>
              </a:spcAft>
              <a:buFontTx/>
              <a:buChar char="•"/>
              <a:defRPr/>
            </a:pPr>
            <a:endParaRPr lang="de-DE" altLang="de-DE" sz="1750" b="1" kern="0" dirty="0" smtClean="0">
              <a:solidFill>
                <a:srgbClr val="000000"/>
              </a:solidFill>
            </a:endParaRPr>
          </a:p>
          <a:p>
            <a:pPr fontAlgn="auto">
              <a:spcBef>
                <a:spcPts val="0"/>
              </a:spcBef>
              <a:spcAft>
                <a:spcPts val="0"/>
              </a:spcAft>
              <a:buFontTx/>
              <a:buChar char="•"/>
              <a:defRPr/>
            </a:pPr>
            <a:r>
              <a:rPr lang="de-DE" altLang="de-DE" sz="1750" b="1" kern="0" dirty="0" smtClean="0">
                <a:solidFill>
                  <a:srgbClr val="000000"/>
                </a:solidFill>
              </a:rPr>
              <a:t>  </a:t>
            </a:r>
            <a:r>
              <a:rPr lang="de-DE" altLang="de-DE" sz="1750" b="1" kern="0" dirty="0" smtClean="0">
                <a:solidFill>
                  <a:srgbClr val="FF0000"/>
                </a:solidFill>
              </a:rPr>
              <a:t>Ein steigender Anteil von Jugendlichen verzichtet ganz auf Alkohol.</a:t>
            </a:r>
          </a:p>
          <a:p>
            <a:pPr fontAlgn="auto">
              <a:spcBef>
                <a:spcPts val="0"/>
              </a:spcBef>
              <a:spcAft>
                <a:spcPts val="0"/>
              </a:spcAft>
              <a:defRPr/>
            </a:pPr>
            <a:endParaRPr lang="de-DE" altLang="de-DE" sz="1800" b="1" kern="0" dirty="0" smtClean="0">
              <a:solidFill>
                <a:srgbClr val="000000"/>
              </a:solidFill>
            </a:endParaRPr>
          </a:p>
        </p:txBody>
      </p:sp>
      <p:sp>
        <p:nvSpPr>
          <p:cNvPr id="22535" name="Text Box 10"/>
          <p:cNvSpPr txBox="1">
            <a:spLocks noChangeArrowheads="1"/>
          </p:cNvSpPr>
          <p:nvPr/>
        </p:nvSpPr>
        <p:spPr bwMode="auto">
          <a:xfrm>
            <a:off x="5770563" y="5976938"/>
            <a:ext cx="2327275" cy="307975"/>
          </a:xfrm>
          <a:prstGeom prst="rect">
            <a:avLst/>
          </a:prstGeom>
          <a:noFill/>
          <a:ln w="9525">
            <a:noFill/>
            <a:miter lim="800000"/>
            <a:headEnd/>
            <a:tailEnd/>
          </a:ln>
        </p:spPr>
        <p:txBody>
          <a:bodyPr wrap="none">
            <a:spAutoFit/>
          </a:bodyPr>
          <a:lstStyle/>
          <a:p>
            <a:r>
              <a:rPr lang="de-DE" altLang="de-DE" sz="700">
                <a:latin typeface="Arial" charset="0"/>
              </a:rPr>
              <a:t>Quellen: BzgA, Alkoholsurvey 2014;</a:t>
            </a:r>
          </a:p>
          <a:p>
            <a:r>
              <a:rPr lang="de-DE" altLang="de-DE" sz="700">
                <a:latin typeface="Arial" charset="0"/>
              </a:rPr>
              <a:t>WHO, Health Behavior in School-Aged Children 2008</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pPr>
              <a:defRPr/>
            </a:pPr>
            <a:r>
              <a:rPr lang="de-DE" altLang="de-DE" smtClean="0"/>
              <a:t>Konfirmation und Alkohol</a:t>
            </a:r>
            <a:endParaRPr lang="de-DE" altLang="de-DE"/>
          </a:p>
        </p:txBody>
      </p:sp>
      <p:sp>
        <p:nvSpPr>
          <p:cNvPr id="3" name="Foliennummernplatzhalter 2"/>
          <p:cNvSpPr>
            <a:spLocks noGrp="1"/>
          </p:cNvSpPr>
          <p:nvPr>
            <p:ph type="sldNum" sz="quarter" idx="12"/>
          </p:nvPr>
        </p:nvSpPr>
        <p:spPr/>
        <p:txBody>
          <a:bodyPr/>
          <a:lstStyle/>
          <a:p>
            <a:pPr>
              <a:defRPr/>
            </a:pPr>
            <a:fld id="{CBDCA721-9584-45F3-8DD3-A3E1B352C68E}" type="slidenum">
              <a:rPr lang="de-DE" altLang="de-DE" smtClean="0"/>
              <a:pPr>
                <a:defRPr/>
              </a:pPr>
              <a:t>6</a:t>
            </a:fld>
            <a:endParaRPr lang="de-DE" altLang="de-DE"/>
          </a:p>
        </p:txBody>
      </p:sp>
      <p:sp>
        <p:nvSpPr>
          <p:cNvPr id="24579" name="Rectangle 19"/>
          <p:cNvSpPr txBox="1">
            <a:spLocks noChangeArrowheads="1"/>
          </p:cNvSpPr>
          <p:nvPr/>
        </p:nvSpPr>
        <p:spPr bwMode="auto">
          <a:xfrm>
            <a:off x="762000" y="549275"/>
            <a:ext cx="7772400" cy="1143000"/>
          </a:xfrm>
          <a:prstGeom prst="rect">
            <a:avLst/>
          </a:prstGeom>
          <a:noFill/>
          <a:ln w="9525">
            <a:noFill/>
            <a:miter lim="800000"/>
            <a:headEnd/>
            <a:tailEnd/>
          </a:ln>
        </p:spPr>
        <p:txBody>
          <a:bodyPr anchor="ctr"/>
          <a:lstStyle/>
          <a:p>
            <a:r>
              <a:rPr lang="de-DE" altLang="de-DE" sz="2400" b="1">
                <a:latin typeface="Arial" charset="0"/>
                <a:cs typeface="Times New Roman" pitchFamily="18" charset="0"/>
              </a:rPr>
              <a:t>Zahlen, Fakten und Hintergründe zum Thema „Jugendliche und Binge-Drinking“</a:t>
            </a:r>
            <a:endParaRPr lang="de-DE" altLang="de-DE" sz="2400" b="1">
              <a:solidFill>
                <a:schemeClr val="tx2"/>
              </a:solidFill>
              <a:latin typeface="Arial" charset="0"/>
            </a:endParaRPr>
          </a:p>
        </p:txBody>
      </p:sp>
      <p:sp>
        <p:nvSpPr>
          <p:cNvPr id="5" name="Text Box 4"/>
          <p:cNvSpPr txBox="1">
            <a:spLocks noChangeArrowheads="1"/>
          </p:cNvSpPr>
          <p:nvPr/>
        </p:nvSpPr>
        <p:spPr bwMode="auto">
          <a:xfrm>
            <a:off x="757238" y="1916113"/>
            <a:ext cx="8113712" cy="3970337"/>
          </a:xfrm>
          <a:prstGeom prst="rect">
            <a:avLst/>
          </a:prstGeom>
          <a:noFill/>
          <a:ln>
            <a:noFill/>
          </a:ln>
          <a:effectLs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buFontTx/>
              <a:buChar char="•"/>
              <a:defRPr/>
            </a:pPr>
            <a:r>
              <a:rPr lang="de-DE" altLang="de-DE" sz="1400" kern="0" dirty="0" smtClean="0">
                <a:solidFill>
                  <a:srgbClr val="000000"/>
                </a:solidFill>
              </a:rPr>
              <a:t>   </a:t>
            </a:r>
            <a:r>
              <a:rPr lang="de-DE" altLang="de-DE" sz="1400" b="1" kern="0" dirty="0" smtClean="0">
                <a:solidFill>
                  <a:srgbClr val="000000"/>
                </a:solidFill>
              </a:rPr>
              <a:t>2014 gaben 14,6% der Jugendlichen an, mindestens einmal in den letzten 30 Tagen </a:t>
            </a:r>
            <a:br>
              <a:rPr lang="de-DE" altLang="de-DE" sz="1400" b="1" kern="0" dirty="0" smtClean="0">
                <a:solidFill>
                  <a:srgbClr val="000000"/>
                </a:solidFill>
              </a:rPr>
            </a:br>
            <a:r>
              <a:rPr lang="de-DE" altLang="de-DE" sz="1400" b="1" kern="0" dirty="0" smtClean="0">
                <a:solidFill>
                  <a:srgbClr val="000000"/>
                </a:solidFill>
              </a:rPr>
              <a:t>   „</a:t>
            </a:r>
            <a:r>
              <a:rPr lang="de-DE" altLang="de-DE" sz="1400" b="1" kern="0" dirty="0" err="1" smtClean="0">
                <a:solidFill>
                  <a:srgbClr val="000000"/>
                </a:solidFill>
              </a:rPr>
              <a:t>gebingt</a:t>
            </a:r>
            <a:r>
              <a:rPr lang="de-DE" altLang="de-DE" sz="1400" b="1" kern="0" dirty="0" smtClean="0">
                <a:solidFill>
                  <a:srgbClr val="000000"/>
                </a:solidFill>
              </a:rPr>
              <a:t>“ zu haben, (2010: 16,7 %), bei den 18 bis 25 jährigen sind es fast 42 % (2010: 38 %)</a:t>
            </a:r>
            <a:br>
              <a:rPr lang="de-DE" altLang="de-DE" sz="1400" b="1" kern="0" dirty="0" smtClean="0">
                <a:solidFill>
                  <a:srgbClr val="000000"/>
                </a:solidFill>
              </a:rPr>
            </a:br>
            <a:endParaRPr lang="de-DE" altLang="de-DE" sz="1400" b="1" kern="0" dirty="0" smtClean="0">
              <a:solidFill>
                <a:srgbClr val="000000"/>
              </a:solidFill>
            </a:endParaRPr>
          </a:p>
          <a:p>
            <a:pPr fontAlgn="auto">
              <a:spcBef>
                <a:spcPts val="0"/>
              </a:spcBef>
              <a:spcAft>
                <a:spcPts val="0"/>
              </a:spcAft>
              <a:buFontTx/>
              <a:buChar char="•"/>
              <a:defRPr/>
            </a:pPr>
            <a:r>
              <a:rPr lang="de-DE" altLang="de-DE" sz="1400" b="1" kern="0" dirty="0" smtClean="0">
                <a:solidFill>
                  <a:srgbClr val="000000"/>
                </a:solidFill>
              </a:rPr>
              <a:t>  Bei den exzessiven Alkoholkonsumenten handelt es sich mehrheitlich nicht um die </a:t>
            </a:r>
            <a:br>
              <a:rPr lang="de-DE" altLang="de-DE" sz="1400" b="1" kern="0" dirty="0" smtClean="0">
                <a:solidFill>
                  <a:srgbClr val="000000"/>
                </a:solidFill>
              </a:rPr>
            </a:br>
            <a:r>
              <a:rPr lang="de-DE" altLang="de-DE" sz="1400" b="1" kern="0" dirty="0" smtClean="0">
                <a:solidFill>
                  <a:srgbClr val="000000"/>
                </a:solidFill>
              </a:rPr>
              <a:t>   »typischen Problemjugendlichen«</a:t>
            </a:r>
          </a:p>
          <a:p>
            <a:pPr fontAlgn="auto">
              <a:spcBef>
                <a:spcPts val="0"/>
              </a:spcBef>
              <a:spcAft>
                <a:spcPts val="0"/>
              </a:spcAft>
              <a:buFontTx/>
              <a:buChar char="•"/>
              <a:defRPr/>
            </a:pPr>
            <a:endParaRPr lang="de-DE" altLang="de-DE" sz="1400" b="1" kern="0" dirty="0" smtClean="0">
              <a:solidFill>
                <a:srgbClr val="000000"/>
              </a:solidFill>
            </a:endParaRPr>
          </a:p>
          <a:p>
            <a:pPr fontAlgn="auto">
              <a:spcBef>
                <a:spcPts val="0"/>
              </a:spcBef>
              <a:spcAft>
                <a:spcPts val="0"/>
              </a:spcAft>
              <a:buFontTx/>
              <a:buChar char="•"/>
              <a:defRPr/>
            </a:pPr>
            <a:r>
              <a:rPr lang="de-DE" altLang="de-DE" sz="1400" b="1" kern="0" dirty="0" smtClean="0">
                <a:solidFill>
                  <a:srgbClr val="000000"/>
                </a:solidFill>
              </a:rPr>
              <a:t>  Der regelmäßige Alkoholkonsum und das Rauschtrinken ist bei männlichen </a:t>
            </a:r>
            <a:br>
              <a:rPr lang="de-DE" altLang="de-DE" sz="1400" b="1" kern="0" dirty="0" smtClean="0">
                <a:solidFill>
                  <a:srgbClr val="000000"/>
                </a:solidFill>
              </a:rPr>
            </a:br>
            <a:r>
              <a:rPr lang="de-DE" altLang="de-DE" sz="1400" b="1" kern="0" dirty="0" smtClean="0">
                <a:solidFill>
                  <a:srgbClr val="000000"/>
                </a:solidFill>
              </a:rPr>
              <a:t>   Jugendlichen weiter verbreitet als bei weiblichen</a:t>
            </a:r>
          </a:p>
          <a:p>
            <a:pPr fontAlgn="auto">
              <a:spcBef>
                <a:spcPts val="0"/>
              </a:spcBef>
              <a:spcAft>
                <a:spcPts val="0"/>
              </a:spcAft>
              <a:buFontTx/>
              <a:buChar char="•"/>
              <a:defRPr/>
            </a:pPr>
            <a:endParaRPr lang="de-DE" altLang="de-DE" sz="1400" b="1" kern="0" dirty="0" smtClean="0">
              <a:solidFill>
                <a:srgbClr val="000000"/>
              </a:solidFill>
            </a:endParaRPr>
          </a:p>
          <a:p>
            <a:pPr fontAlgn="auto">
              <a:spcBef>
                <a:spcPts val="0"/>
              </a:spcBef>
              <a:spcAft>
                <a:spcPts val="0"/>
              </a:spcAft>
              <a:buFontTx/>
              <a:buChar char="•"/>
              <a:defRPr/>
            </a:pPr>
            <a:r>
              <a:rPr lang="de-DE" altLang="de-DE" sz="1400" b="1" kern="0" dirty="0" smtClean="0">
                <a:solidFill>
                  <a:srgbClr val="000000"/>
                </a:solidFill>
              </a:rPr>
              <a:t>  Die allgemeine Risikobereitschaft ist bei 14 – jährigen Jungs am größten</a:t>
            </a:r>
            <a:br>
              <a:rPr lang="de-DE" altLang="de-DE" sz="1400" b="1" kern="0" dirty="0" smtClean="0">
                <a:solidFill>
                  <a:srgbClr val="000000"/>
                </a:solidFill>
              </a:rPr>
            </a:br>
            <a:endParaRPr lang="de-DE" altLang="de-DE" sz="1400" b="1" kern="0" dirty="0" smtClean="0">
              <a:solidFill>
                <a:srgbClr val="000000"/>
              </a:solidFill>
            </a:endParaRPr>
          </a:p>
          <a:p>
            <a:pPr fontAlgn="auto">
              <a:spcBef>
                <a:spcPts val="0"/>
              </a:spcBef>
              <a:spcAft>
                <a:spcPts val="0"/>
              </a:spcAft>
              <a:buFontTx/>
              <a:buChar char="•"/>
              <a:defRPr/>
            </a:pPr>
            <a:r>
              <a:rPr lang="de-DE" altLang="de-DE" sz="1400" b="1" kern="0" dirty="0" smtClean="0">
                <a:solidFill>
                  <a:srgbClr val="000000"/>
                </a:solidFill>
              </a:rPr>
              <a:t>   Nahezu alle Jugendlichen (93,6 %) mit häufigem Binge-Trinken geben an, </a:t>
            </a:r>
            <a:br>
              <a:rPr lang="de-DE" altLang="de-DE" sz="1400" b="1" kern="0" dirty="0" smtClean="0">
                <a:solidFill>
                  <a:srgbClr val="000000"/>
                </a:solidFill>
              </a:rPr>
            </a:br>
            <a:r>
              <a:rPr lang="de-DE" altLang="de-DE" sz="1400" b="1" kern="0" dirty="0" smtClean="0">
                <a:solidFill>
                  <a:srgbClr val="000000"/>
                </a:solidFill>
              </a:rPr>
              <a:t>    dass die meisten bis alle ihrer Freunde und Bekannten Alkohol trinken</a:t>
            </a:r>
          </a:p>
          <a:p>
            <a:pPr fontAlgn="auto">
              <a:spcBef>
                <a:spcPts val="0"/>
              </a:spcBef>
              <a:spcAft>
                <a:spcPts val="0"/>
              </a:spcAft>
              <a:buFontTx/>
              <a:buChar char="•"/>
              <a:defRPr/>
            </a:pPr>
            <a:endParaRPr lang="de-DE" altLang="de-DE" sz="1400" b="1" kern="0" dirty="0" smtClean="0">
              <a:solidFill>
                <a:srgbClr val="000000"/>
              </a:solidFill>
            </a:endParaRPr>
          </a:p>
          <a:p>
            <a:pPr fontAlgn="auto">
              <a:spcBef>
                <a:spcPts val="0"/>
              </a:spcBef>
              <a:spcAft>
                <a:spcPts val="0"/>
              </a:spcAft>
              <a:buFontTx/>
              <a:buChar char="•"/>
              <a:defRPr/>
            </a:pPr>
            <a:r>
              <a:rPr lang="de-DE" altLang="de-DE" sz="1400" b="1" kern="0" dirty="0" smtClean="0">
                <a:solidFill>
                  <a:srgbClr val="000000"/>
                </a:solidFill>
              </a:rPr>
              <a:t>  Nach einem bundesweiten Anstieg der Alkoholvergiftungen bei Kindern und </a:t>
            </a:r>
            <a:br>
              <a:rPr lang="de-DE" altLang="de-DE" sz="1400" b="1" kern="0" dirty="0" smtClean="0">
                <a:solidFill>
                  <a:srgbClr val="000000"/>
                </a:solidFill>
              </a:rPr>
            </a:br>
            <a:r>
              <a:rPr lang="de-DE" altLang="de-DE" sz="1400" b="1" kern="0" dirty="0" smtClean="0">
                <a:solidFill>
                  <a:srgbClr val="000000"/>
                </a:solidFill>
              </a:rPr>
              <a:t>   Jugendlichen von 9.500 auf 26.400 (2000 – 2009), ist die Tendenz in den Folgejahren </a:t>
            </a:r>
            <a:br>
              <a:rPr lang="de-DE" altLang="de-DE" sz="1400" b="1" kern="0" dirty="0" smtClean="0">
                <a:solidFill>
                  <a:srgbClr val="000000"/>
                </a:solidFill>
              </a:rPr>
            </a:br>
            <a:r>
              <a:rPr lang="de-DE" altLang="de-DE" sz="1400" b="1" kern="0" dirty="0" smtClean="0">
                <a:solidFill>
                  <a:srgbClr val="000000"/>
                </a:solidFill>
              </a:rPr>
              <a:t>   rückläufig</a:t>
            </a:r>
            <a:br>
              <a:rPr lang="de-DE" altLang="de-DE" sz="1400" b="1" kern="0" dirty="0" smtClean="0">
                <a:solidFill>
                  <a:srgbClr val="000000"/>
                </a:solidFill>
              </a:rPr>
            </a:br>
            <a:r>
              <a:rPr lang="de-DE" altLang="de-DE" sz="1400" b="1" kern="0" dirty="0" smtClean="0">
                <a:solidFill>
                  <a:srgbClr val="000000"/>
                </a:solidFill>
              </a:rPr>
              <a:t>   </a:t>
            </a:r>
          </a:p>
        </p:txBody>
      </p:sp>
      <p:sp>
        <p:nvSpPr>
          <p:cNvPr id="24581" name="Text Box 6"/>
          <p:cNvSpPr txBox="1">
            <a:spLocks noChangeArrowheads="1"/>
          </p:cNvSpPr>
          <p:nvPr/>
        </p:nvSpPr>
        <p:spPr bwMode="auto">
          <a:xfrm>
            <a:off x="4881563" y="5678488"/>
            <a:ext cx="3478212" cy="415925"/>
          </a:xfrm>
          <a:prstGeom prst="rect">
            <a:avLst/>
          </a:prstGeom>
          <a:noFill/>
          <a:ln w="9525">
            <a:noFill/>
            <a:miter lim="800000"/>
            <a:headEnd/>
            <a:tailEnd/>
          </a:ln>
        </p:spPr>
        <p:txBody>
          <a:bodyPr wrap="none">
            <a:spAutoFit/>
          </a:bodyPr>
          <a:lstStyle/>
          <a:p>
            <a:r>
              <a:rPr lang="de-DE" altLang="de-DE" sz="700">
                <a:latin typeface="Arial" charset="0"/>
              </a:rPr>
              <a:t>Quellen: Drogenbeauftragte der Bundesregierung, Drogen- und Suchtbericht 2011;</a:t>
            </a:r>
          </a:p>
          <a:p>
            <a:r>
              <a:rPr lang="de-DE" altLang="de-DE" sz="700">
                <a:latin typeface="Arial" charset="0"/>
              </a:rPr>
              <a:t>BZgA, Alkoholsurvey 2014;</a:t>
            </a:r>
          </a:p>
          <a:p>
            <a:r>
              <a:rPr lang="de-DE" altLang="de-DE" sz="700">
                <a:latin typeface="Arial" charset="0"/>
              </a:rPr>
              <a:t>WHO, Health Behavior in School-aged Children 2008</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pPr>
              <a:defRPr/>
            </a:pPr>
            <a:r>
              <a:rPr lang="de-DE" altLang="de-DE" smtClean="0"/>
              <a:t>Konfirmation und Alkohol</a:t>
            </a:r>
            <a:endParaRPr lang="de-DE" altLang="de-DE"/>
          </a:p>
        </p:txBody>
      </p:sp>
      <p:sp>
        <p:nvSpPr>
          <p:cNvPr id="3" name="Foliennummernplatzhalter 2"/>
          <p:cNvSpPr>
            <a:spLocks noGrp="1"/>
          </p:cNvSpPr>
          <p:nvPr>
            <p:ph type="sldNum" sz="quarter" idx="12"/>
          </p:nvPr>
        </p:nvSpPr>
        <p:spPr/>
        <p:txBody>
          <a:bodyPr/>
          <a:lstStyle/>
          <a:p>
            <a:pPr>
              <a:defRPr/>
            </a:pPr>
            <a:fld id="{09FF1BA5-8BD6-4296-A7D6-A3A735A49FB7}" type="slidenum">
              <a:rPr lang="de-DE" altLang="de-DE" smtClean="0"/>
              <a:pPr>
                <a:defRPr/>
              </a:pPr>
              <a:t>7</a:t>
            </a:fld>
            <a:endParaRPr lang="de-DE" altLang="de-DE"/>
          </a:p>
        </p:txBody>
      </p:sp>
      <p:sp>
        <p:nvSpPr>
          <p:cNvPr id="4" name="Textfeld 3"/>
          <p:cNvSpPr txBox="1"/>
          <p:nvPr/>
        </p:nvSpPr>
        <p:spPr>
          <a:xfrm>
            <a:off x="1835150" y="908050"/>
            <a:ext cx="4608513" cy="461963"/>
          </a:xfrm>
          <a:prstGeom prst="rect">
            <a:avLst/>
          </a:prstGeom>
          <a:noFill/>
        </p:spPr>
        <p:txBody>
          <a:bodyPr>
            <a:spAutoFit/>
          </a:bodyPr>
          <a:lstStyle/>
          <a:p>
            <a:pPr eaLnBrk="0" hangingPunct="0">
              <a:defRPr/>
            </a:pPr>
            <a:r>
              <a:rPr lang="de-DE" sz="2400" b="1" dirty="0">
                <a:latin typeface="+mj-lt"/>
              </a:rPr>
              <a:t>Zahlen aus Hessen</a:t>
            </a:r>
          </a:p>
        </p:txBody>
      </p:sp>
      <p:pic>
        <p:nvPicPr>
          <p:cNvPr id="25604" name="Grafik 4"/>
          <p:cNvPicPr>
            <a:picLocks noChangeAspect="1"/>
          </p:cNvPicPr>
          <p:nvPr/>
        </p:nvPicPr>
        <p:blipFill>
          <a:blip r:embed="rId2"/>
          <a:srcRect/>
          <a:stretch>
            <a:fillRect/>
          </a:stretch>
        </p:blipFill>
        <p:spPr bwMode="auto">
          <a:xfrm>
            <a:off x="1116013" y="2114550"/>
            <a:ext cx="7723187" cy="32210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pPr>
              <a:defRPr/>
            </a:pPr>
            <a:r>
              <a:rPr lang="de-DE" altLang="de-DE" smtClean="0"/>
              <a:t>Konfirmation und Alkohol</a:t>
            </a:r>
            <a:endParaRPr lang="de-DE" altLang="de-DE"/>
          </a:p>
        </p:txBody>
      </p:sp>
      <p:sp>
        <p:nvSpPr>
          <p:cNvPr id="3" name="Foliennummernplatzhalter 2"/>
          <p:cNvSpPr>
            <a:spLocks noGrp="1"/>
          </p:cNvSpPr>
          <p:nvPr>
            <p:ph type="sldNum" sz="quarter" idx="12"/>
          </p:nvPr>
        </p:nvSpPr>
        <p:spPr/>
        <p:txBody>
          <a:bodyPr/>
          <a:lstStyle/>
          <a:p>
            <a:pPr>
              <a:defRPr/>
            </a:pPr>
            <a:fld id="{7876CB25-4384-4874-BD7F-42186BFBC677}" type="slidenum">
              <a:rPr lang="de-DE" altLang="de-DE" smtClean="0"/>
              <a:pPr>
                <a:defRPr/>
              </a:pPr>
              <a:t>8</a:t>
            </a:fld>
            <a:endParaRPr lang="de-DE" altLang="de-DE"/>
          </a:p>
        </p:txBody>
      </p:sp>
      <p:pic>
        <p:nvPicPr>
          <p:cNvPr id="26627" name="Grafik 3"/>
          <p:cNvPicPr>
            <a:picLocks noChangeAspect="1"/>
          </p:cNvPicPr>
          <p:nvPr/>
        </p:nvPicPr>
        <p:blipFill>
          <a:blip r:embed="rId2"/>
          <a:srcRect/>
          <a:stretch>
            <a:fillRect/>
          </a:stretch>
        </p:blipFill>
        <p:spPr bwMode="auto">
          <a:xfrm>
            <a:off x="1692275" y="585788"/>
            <a:ext cx="5327650" cy="1042987"/>
          </a:xfrm>
          <a:prstGeom prst="rect">
            <a:avLst/>
          </a:prstGeom>
          <a:noFill/>
          <a:ln w="9525">
            <a:noFill/>
            <a:miter lim="800000"/>
            <a:headEnd/>
            <a:tailEnd/>
          </a:ln>
        </p:spPr>
      </p:pic>
      <p:pic>
        <p:nvPicPr>
          <p:cNvPr id="26628" name="Picture 4"/>
          <p:cNvPicPr>
            <a:picLocks noChangeAspect="1" noChangeArrowheads="1"/>
          </p:cNvPicPr>
          <p:nvPr/>
        </p:nvPicPr>
        <p:blipFill>
          <a:blip r:embed="rId3"/>
          <a:srcRect l="12555" t="26602" r="10806" b="11703"/>
          <a:stretch>
            <a:fillRect/>
          </a:stretch>
        </p:blipFill>
        <p:spPr bwMode="auto">
          <a:xfrm>
            <a:off x="925513" y="1628775"/>
            <a:ext cx="7175500" cy="4083050"/>
          </a:xfrm>
          <a:prstGeom prst="rect">
            <a:avLst/>
          </a:prstGeom>
          <a:noFill/>
          <a:ln w="9525">
            <a:noFill/>
            <a:miter lim="800000"/>
            <a:headEnd/>
            <a:tailEnd/>
          </a:ln>
        </p:spPr>
      </p:pic>
      <p:sp>
        <p:nvSpPr>
          <p:cNvPr id="26629" name="Text Box 6"/>
          <p:cNvSpPr txBox="1">
            <a:spLocks noChangeArrowheads="1"/>
          </p:cNvSpPr>
          <p:nvPr/>
        </p:nvSpPr>
        <p:spPr bwMode="auto">
          <a:xfrm>
            <a:off x="7408863" y="5805488"/>
            <a:ext cx="879475" cy="198437"/>
          </a:xfrm>
          <a:prstGeom prst="rect">
            <a:avLst/>
          </a:prstGeom>
          <a:noFill/>
          <a:ln w="9525">
            <a:noFill/>
            <a:miter lim="800000"/>
            <a:headEnd/>
            <a:tailEnd/>
          </a:ln>
        </p:spPr>
        <p:txBody>
          <a:bodyPr wrap="none">
            <a:spAutoFit/>
          </a:bodyPr>
          <a:lstStyle/>
          <a:p>
            <a:r>
              <a:rPr lang="de-DE" altLang="de-DE" sz="700">
                <a:latin typeface="Arial" charset="0"/>
              </a:rPr>
              <a:t>Quelle unbekannt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pPr>
              <a:defRPr/>
            </a:pPr>
            <a:r>
              <a:rPr lang="de-DE" altLang="de-DE" dirty="0" smtClean="0"/>
              <a:t>Konfirmation und Alkohol</a:t>
            </a:r>
            <a:endParaRPr lang="de-DE" altLang="de-DE" dirty="0"/>
          </a:p>
        </p:txBody>
      </p:sp>
      <p:sp>
        <p:nvSpPr>
          <p:cNvPr id="3" name="Foliennummernplatzhalter 2"/>
          <p:cNvSpPr>
            <a:spLocks noGrp="1"/>
          </p:cNvSpPr>
          <p:nvPr>
            <p:ph type="sldNum" sz="quarter" idx="12"/>
          </p:nvPr>
        </p:nvSpPr>
        <p:spPr/>
        <p:txBody>
          <a:bodyPr/>
          <a:lstStyle/>
          <a:p>
            <a:pPr>
              <a:defRPr/>
            </a:pPr>
            <a:fld id="{1EC79C60-FBFA-4611-BF61-36F0158EFEB5}" type="slidenum">
              <a:rPr lang="de-DE" altLang="de-DE" smtClean="0"/>
              <a:pPr>
                <a:defRPr/>
              </a:pPr>
              <a:t>9</a:t>
            </a:fld>
            <a:endParaRPr lang="de-DE" altLang="de-DE"/>
          </a:p>
        </p:txBody>
      </p:sp>
      <p:sp>
        <p:nvSpPr>
          <p:cNvPr id="4" name="Text Box 4"/>
          <p:cNvSpPr txBox="1">
            <a:spLocks noChangeArrowheads="1"/>
          </p:cNvSpPr>
          <p:nvPr/>
        </p:nvSpPr>
        <p:spPr bwMode="auto">
          <a:xfrm>
            <a:off x="360363" y="1893888"/>
            <a:ext cx="8496300" cy="4224337"/>
          </a:xfrm>
          <a:prstGeom prst="rect">
            <a:avLst/>
          </a:prstGeom>
          <a:noFill/>
          <a:ln>
            <a:noFill/>
          </a:ln>
          <a:effectLst/>
          <a:extLst/>
        </p:spPr>
        <p:txBody>
          <a:bodyPr>
            <a:spAutoFit/>
          </a:bodyPr>
          <a:lstStyle>
            <a:lvl1pPr marL="758825" indent="-282575">
              <a:defRPr>
                <a:solidFill>
                  <a:schemeClr val="tx1"/>
                </a:solidFill>
                <a:latin typeface="Arial" panose="020B0604020202020204" pitchFamily="34" charset="0"/>
              </a:defRPr>
            </a:lvl1pPr>
            <a:lvl2pPr marL="1406525" indent="-457200">
              <a:defRPr>
                <a:solidFill>
                  <a:schemeClr val="tx1"/>
                </a:solidFill>
                <a:latin typeface="Arial" panose="020B0604020202020204" pitchFamily="34" charset="0"/>
              </a:defRPr>
            </a:lvl2pPr>
            <a:lvl3pPr marL="2054225" indent="-457200">
              <a:defRPr>
                <a:solidFill>
                  <a:schemeClr val="tx1"/>
                </a:solidFill>
                <a:latin typeface="Arial" panose="020B0604020202020204" pitchFamily="34" charset="0"/>
              </a:defRPr>
            </a:lvl3pPr>
            <a:lvl4pPr marL="2701925" indent="-457200">
              <a:defRPr>
                <a:solidFill>
                  <a:schemeClr val="tx1"/>
                </a:solidFill>
                <a:latin typeface="Arial" panose="020B0604020202020204" pitchFamily="34" charset="0"/>
              </a:defRPr>
            </a:lvl4pPr>
            <a:lvl5pPr marL="3349625" indent="-457200">
              <a:defRPr>
                <a:solidFill>
                  <a:schemeClr val="tx1"/>
                </a:solidFill>
                <a:latin typeface="Arial" panose="020B0604020202020204" pitchFamily="34" charset="0"/>
              </a:defRPr>
            </a:lvl5pPr>
            <a:lvl6pPr marL="3806825" indent="-457200" eaLnBrk="0" fontAlgn="base" hangingPunct="0">
              <a:spcBef>
                <a:spcPct val="0"/>
              </a:spcBef>
              <a:spcAft>
                <a:spcPct val="0"/>
              </a:spcAft>
              <a:defRPr>
                <a:solidFill>
                  <a:schemeClr val="tx1"/>
                </a:solidFill>
                <a:latin typeface="Arial" panose="020B0604020202020204" pitchFamily="34" charset="0"/>
              </a:defRPr>
            </a:lvl6pPr>
            <a:lvl7pPr marL="4264025" indent="-457200" eaLnBrk="0" fontAlgn="base" hangingPunct="0">
              <a:spcBef>
                <a:spcPct val="0"/>
              </a:spcBef>
              <a:spcAft>
                <a:spcPct val="0"/>
              </a:spcAft>
              <a:defRPr>
                <a:solidFill>
                  <a:schemeClr val="tx1"/>
                </a:solidFill>
                <a:latin typeface="Arial" panose="020B0604020202020204" pitchFamily="34" charset="0"/>
              </a:defRPr>
            </a:lvl7pPr>
            <a:lvl8pPr marL="4721225" indent="-457200" eaLnBrk="0" fontAlgn="base" hangingPunct="0">
              <a:spcBef>
                <a:spcPct val="0"/>
              </a:spcBef>
              <a:spcAft>
                <a:spcPct val="0"/>
              </a:spcAft>
              <a:defRPr>
                <a:solidFill>
                  <a:schemeClr val="tx1"/>
                </a:solidFill>
                <a:latin typeface="Arial" panose="020B0604020202020204" pitchFamily="34" charset="0"/>
              </a:defRPr>
            </a:lvl8pPr>
            <a:lvl9pPr marL="5178425" indent="-457200" eaLnBrk="0" fontAlgn="base" hangingPunct="0">
              <a:spcBef>
                <a:spcPct val="0"/>
              </a:spcBef>
              <a:spcAft>
                <a:spcPct val="0"/>
              </a:spcAft>
              <a:defRPr>
                <a:solidFill>
                  <a:schemeClr val="tx1"/>
                </a:solidFill>
                <a:latin typeface="Arial" panose="020B0604020202020204" pitchFamily="34" charset="0"/>
              </a:defRPr>
            </a:lvl9pPr>
          </a:lstStyle>
          <a:p>
            <a:pPr fontAlgn="auto">
              <a:spcBef>
                <a:spcPct val="20000"/>
              </a:spcBef>
              <a:spcAft>
                <a:spcPts val="0"/>
              </a:spcAft>
              <a:buFontTx/>
              <a:buChar char="•"/>
              <a:defRPr/>
            </a:pPr>
            <a:r>
              <a:rPr lang="de-DE" altLang="de-DE" sz="1750" b="1" kern="0" dirty="0" smtClean="0">
                <a:solidFill>
                  <a:srgbClr val="000000"/>
                </a:solidFill>
              </a:rPr>
              <a:t>Demonstration von Erwachsensein</a:t>
            </a:r>
          </a:p>
          <a:p>
            <a:pPr fontAlgn="auto">
              <a:spcBef>
                <a:spcPct val="20000"/>
              </a:spcBef>
              <a:spcAft>
                <a:spcPts val="0"/>
              </a:spcAft>
              <a:buFontTx/>
              <a:buChar char="•"/>
              <a:defRPr/>
            </a:pPr>
            <a:r>
              <a:rPr lang="de-DE" altLang="de-DE" sz="1750" b="1" kern="0" dirty="0" smtClean="0">
                <a:solidFill>
                  <a:srgbClr val="000000"/>
                </a:solidFill>
              </a:rPr>
              <a:t>Zugehörigkeit zu einer Clique</a:t>
            </a:r>
          </a:p>
          <a:p>
            <a:pPr fontAlgn="auto">
              <a:spcBef>
                <a:spcPct val="20000"/>
              </a:spcBef>
              <a:spcAft>
                <a:spcPts val="0"/>
              </a:spcAft>
              <a:buFontTx/>
              <a:buChar char="•"/>
              <a:defRPr/>
            </a:pPr>
            <a:r>
              <a:rPr lang="de-DE" altLang="de-DE" sz="1750" b="1" kern="0" dirty="0" smtClean="0">
                <a:solidFill>
                  <a:srgbClr val="000000"/>
                </a:solidFill>
              </a:rPr>
              <a:t>Symbol für die Teilhabe an bestimmten jugendkulturellen Lebensstilen</a:t>
            </a:r>
          </a:p>
          <a:p>
            <a:pPr fontAlgn="auto">
              <a:spcBef>
                <a:spcPct val="20000"/>
              </a:spcBef>
              <a:spcAft>
                <a:spcPts val="0"/>
              </a:spcAft>
              <a:buFontTx/>
              <a:buChar char="•"/>
              <a:defRPr/>
            </a:pPr>
            <a:r>
              <a:rPr lang="de-DE" altLang="de-DE" sz="1750" b="1" kern="0" dirty="0" smtClean="0">
                <a:solidFill>
                  <a:srgbClr val="000000"/>
                </a:solidFill>
              </a:rPr>
              <a:t>Austesten von grenzüberschreitenden Erfahrungen</a:t>
            </a:r>
          </a:p>
          <a:p>
            <a:pPr fontAlgn="auto">
              <a:spcBef>
                <a:spcPct val="20000"/>
              </a:spcBef>
              <a:spcAft>
                <a:spcPts val="0"/>
              </a:spcAft>
              <a:buFontTx/>
              <a:buChar char="•"/>
              <a:defRPr/>
            </a:pPr>
            <a:r>
              <a:rPr lang="de-DE" altLang="de-DE" sz="1750" b="1" kern="0" dirty="0" smtClean="0">
                <a:solidFill>
                  <a:srgbClr val="000000"/>
                </a:solidFill>
              </a:rPr>
              <a:t>Ausdrucksmittel von sozialem Protest und gesellschaftlicher Wertekritik  </a:t>
            </a:r>
          </a:p>
          <a:p>
            <a:pPr fontAlgn="auto">
              <a:spcBef>
                <a:spcPct val="20000"/>
              </a:spcBef>
              <a:spcAft>
                <a:spcPts val="0"/>
              </a:spcAft>
              <a:buFontTx/>
              <a:buChar char="•"/>
              <a:defRPr/>
            </a:pPr>
            <a:r>
              <a:rPr lang="de-DE" altLang="de-DE" sz="1750" b="1" kern="0" dirty="0" smtClean="0">
                <a:solidFill>
                  <a:srgbClr val="000000"/>
                </a:solidFill>
              </a:rPr>
              <a:t>Bewusste Verletzung der im Elternhaus geltenden Normen</a:t>
            </a:r>
          </a:p>
          <a:p>
            <a:pPr fontAlgn="auto">
              <a:spcBef>
                <a:spcPct val="20000"/>
              </a:spcBef>
              <a:spcAft>
                <a:spcPts val="0"/>
              </a:spcAft>
              <a:buFontTx/>
              <a:buChar char="•"/>
              <a:defRPr/>
            </a:pPr>
            <a:r>
              <a:rPr lang="de-DE" altLang="de-DE" sz="1750" b="1" kern="0" dirty="0" smtClean="0">
                <a:solidFill>
                  <a:srgbClr val="FF0000"/>
                </a:solidFill>
              </a:rPr>
              <a:t>Bewältigungsstrategie z.B. bei Leistungsversagen oder um Stresssymptome zu unterdrücken</a:t>
            </a:r>
          </a:p>
          <a:p>
            <a:pPr fontAlgn="auto">
              <a:spcBef>
                <a:spcPct val="20000"/>
              </a:spcBef>
              <a:spcAft>
                <a:spcPts val="0"/>
              </a:spcAft>
              <a:buFontTx/>
              <a:buChar char="•"/>
              <a:defRPr/>
            </a:pPr>
            <a:r>
              <a:rPr lang="de-DE" altLang="de-DE" sz="1750" b="1" kern="0" dirty="0" smtClean="0">
                <a:solidFill>
                  <a:srgbClr val="FF0000"/>
                </a:solidFill>
              </a:rPr>
              <a:t>Reaktion auf heftige psychische oder soziale Entwicklungsstörung</a:t>
            </a:r>
          </a:p>
          <a:p>
            <a:pPr fontAlgn="auto">
              <a:spcBef>
                <a:spcPct val="20000"/>
              </a:spcBef>
              <a:spcAft>
                <a:spcPts val="0"/>
              </a:spcAft>
              <a:buFontTx/>
              <a:buChar char="•"/>
              <a:defRPr/>
            </a:pPr>
            <a:r>
              <a:rPr lang="de-DE" altLang="de-DE" sz="1750" b="1" kern="0" dirty="0" smtClean="0">
                <a:solidFill>
                  <a:srgbClr val="FF0000"/>
                </a:solidFill>
              </a:rPr>
              <a:t>Versuch, sich auf eine Weise Entspannung zu verschaffen</a:t>
            </a:r>
          </a:p>
          <a:p>
            <a:pPr fontAlgn="auto">
              <a:spcBef>
                <a:spcPct val="20000"/>
              </a:spcBef>
              <a:spcAft>
                <a:spcPts val="0"/>
              </a:spcAft>
              <a:buFontTx/>
              <a:buChar char="•"/>
              <a:defRPr/>
            </a:pPr>
            <a:r>
              <a:rPr lang="de-DE" altLang="de-DE" sz="1750" b="1" kern="0" dirty="0" smtClean="0">
                <a:solidFill>
                  <a:srgbClr val="FF0000"/>
                </a:solidFill>
              </a:rPr>
              <a:t>Kompensation von Enttäuschungen</a:t>
            </a:r>
          </a:p>
          <a:p>
            <a:pPr fontAlgn="auto">
              <a:spcBef>
                <a:spcPct val="50000"/>
              </a:spcBef>
              <a:spcAft>
                <a:spcPts val="0"/>
              </a:spcAft>
              <a:buFontTx/>
              <a:buChar char="•"/>
              <a:defRPr/>
            </a:pPr>
            <a:endParaRPr lang="de-DE" altLang="de-DE" sz="1800" b="1" kern="0" dirty="0" smtClean="0">
              <a:solidFill>
                <a:srgbClr val="000000"/>
              </a:solidFill>
            </a:endParaRPr>
          </a:p>
        </p:txBody>
      </p:sp>
      <p:sp>
        <p:nvSpPr>
          <p:cNvPr id="5" name="Text Box 6"/>
          <p:cNvSpPr txBox="1">
            <a:spLocks noChangeArrowheads="1"/>
          </p:cNvSpPr>
          <p:nvPr/>
        </p:nvSpPr>
        <p:spPr bwMode="auto">
          <a:xfrm>
            <a:off x="827088" y="5949950"/>
            <a:ext cx="7561262" cy="276225"/>
          </a:xfrm>
          <a:prstGeom prst="rect">
            <a:avLst/>
          </a:prstGeom>
          <a:noFill/>
          <a:ln>
            <a:noFill/>
          </a:ln>
          <a:effectLs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auto">
              <a:spcBef>
                <a:spcPts val="0"/>
              </a:spcBef>
              <a:spcAft>
                <a:spcPts val="0"/>
              </a:spcAft>
              <a:defRPr/>
            </a:pPr>
            <a:r>
              <a:rPr lang="de-DE" altLang="de-DE" sz="600" kern="0" dirty="0" smtClean="0">
                <a:solidFill>
                  <a:srgbClr val="000000"/>
                </a:solidFill>
              </a:rPr>
              <a:t>Zusammenstellung nach Ergebnissen einer wissenschaftlichen Studie von Prof. Dr. Klaus Hurrelmann, Universität Bielefeld: Drogenkonsum als problematische Lebensbewältigung im Jugendalter. </a:t>
            </a:r>
          </a:p>
          <a:p>
            <a:pPr algn="ctr" fontAlgn="auto">
              <a:spcBef>
                <a:spcPts val="0"/>
              </a:spcBef>
              <a:spcAft>
                <a:spcPts val="0"/>
              </a:spcAft>
              <a:defRPr/>
            </a:pPr>
            <a:r>
              <a:rPr lang="de-DE" altLang="de-DE" sz="600" kern="0" dirty="0" smtClean="0">
                <a:solidFill>
                  <a:srgbClr val="000000"/>
                </a:solidFill>
              </a:rPr>
              <a:t>In: Sucht 4/91 S. 240-252</a:t>
            </a:r>
          </a:p>
        </p:txBody>
      </p:sp>
      <p:sp>
        <p:nvSpPr>
          <p:cNvPr id="6" name="Textfeld 5"/>
          <p:cNvSpPr txBox="1"/>
          <p:nvPr/>
        </p:nvSpPr>
        <p:spPr>
          <a:xfrm>
            <a:off x="1042988" y="981075"/>
            <a:ext cx="7345362" cy="461963"/>
          </a:xfrm>
          <a:prstGeom prst="rect">
            <a:avLst/>
          </a:prstGeom>
          <a:noFill/>
        </p:spPr>
        <p:txBody>
          <a:bodyPr>
            <a:spAutoFit/>
          </a:bodyPr>
          <a:lstStyle/>
          <a:p>
            <a:pPr eaLnBrk="0" hangingPunct="0">
              <a:defRPr/>
            </a:pPr>
            <a:r>
              <a:rPr lang="de-DE" sz="2400" b="1" dirty="0">
                <a:latin typeface="+mn-lt"/>
              </a:rPr>
              <a:t>Warum konsumieren Jugendliche Suchtmittel?</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713</Words>
  <Application>Microsoft Office PowerPoint</Application>
  <PresentationFormat>Bildschirmpräsentation (4:3)</PresentationFormat>
  <Paragraphs>174</Paragraphs>
  <Slides>16</Slides>
  <Notes>9</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16</vt:i4>
      </vt:variant>
    </vt:vector>
  </HeadingPairs>
  <TitlesOfParts>
    <vt:vector size="21" baseType="lpstr">
      <vt:lpstr>Arial</vt:lpstr>
      <vt:lpstr>Times New Roman</vt:lpstr>
      <vt:lpstr>Wingdings</vt:lpstr>
      <vt:lpstr>Wingdings 3</vt:lpstr>
      <vt:lpstr>Standarddesign</vt:lpstr>
      <vt:lpstr>Konfirmation und Alkohol</vt:lpstr>
      <vt:lpstr>Zahlen, Fakten und Hintergründe zum Thema „Alkohol in Deutschland“</vt:lpstr>
      <vt:lpstr>Zahlen, Fakten und Hintergründe zum Thema „Alkohol in Deutschland“</vt:lpstr>
      <vt:lpstr>Zahlen, Fakten und Hintergründe zum Thema „Jugendliche und Alkohol“</vt:lpstr>
      <vt:lpstr>Zahlen, Fakten und Hintergründe zum Thema „Jugendliche und Alkohol“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Wo bekomme ich Hilfe?</vt:lpstr>
      <vt:lpstr>www.starke-eltern.de</vt:lpstr>
      <vt:lpstr>www.drugcom.de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Schulte</dc:creator>
  <cp:lastModifiedBy>Harald Nolte</cp:lastModifiedBy>
  <cp:revision>105</cp:revision>
  <dcterms:created xsi:type="dcterms:W3CDTF">2006-05-30T14:58:23Z</dcterms:created>
  <dcterms:modified xsi:type="dcterms:W3CDTF">2016-08-26T08:17:33Z</dcterms:modified>
</cp:coreProperties>
</file>