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1" r:id="rId7"/>
    <p:sldId id="260" r:id="rId8"/>
    <p:sldId id="262" r:id="rId9"/>
    <p:sldId id="263" r:id="rId10"/>
    <p:sldId id="265" r:id="rId11"/>
    <p:sldId id="293" r:id="rId12"/>
    <p:sldId id="266" r:id="rId13"/>
    <p:sldId id="257" r:id="rId14"/>
    <p:sldId id="259" r:id="rId15"/>
    <p:sldId id="295" r:id="rId16"/>
    <p:sldId id="268" r:id="rId17"/>
    <p:sldId id="270" r:id="rId18"/>
    <p:sldId id="271" r:id="rId19"/>
    <p:sldId id="272" r:id="rId20"/>
    <p:sldId id="302" r:id="rId21"/>
    <p:sldId id="269" r:id="rId22"/>
    <p:sldId id="273" r:id="rId23"/>
    <p:sldId id="274" r:id="rId24"/>
    <p:sldId id="299" r:id="rId25"/>
    <p:sldId id="298" r:id="rId26"/>
    <p:sldId id="300" r:id="rId27"/>
    <p:sldId id="277" r:id="rId28"/>
    <p:sldId id="305" r:id="rId29"/>
    <p:sldId id="292" r:id="rId30"/>
    <p:sldId id="289" r:id="rId31"/>
    <p:sldId id="278" r:id="rId32"/>
    <p:sldId id="279" r:id="rId33"/>
    <p:sldId id="275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180"/>
    <a:srgbClr val="821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69001-288E-4560-8F4C-C06F45D71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27FE9A-7AF5-49EF-B022-8AD0BA1FF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6A534-7C8A-4F6A-8C5B-3817A42A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360F7B-EBB2-4028-8991-BF3503F6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951DE5-54D1-4DF8-A990-E712F0A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66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043B8-AE5F-42AD-8328-6F435F81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7EBA52-DF5D-4A28-9ADF-A3C05112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907781-6CF8-42C9-A264-E2FE3A5B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4153E5-A4A6-4B37-B385-AD6DCA0E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9E3C7-4564-46DA-9CEE-0D1F5A8C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2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41F40F3-6F0D-4C2B-B175-BB1C47519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899D0C-5FFF-412C-B9DA-7C706CFC7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C3E428-01BD-4339-AD65-2398A984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C6ACA9-FA76-40CC-AD7E-8C073289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8EE10B-C2F0-4229-AFA3-6F32150F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37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B1D17-B718-4353-A66C-A5329DFA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4680DD-0748-4B96-B01A-E397738B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A6007-C716-4302-BD09-AE90004E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B00287-D40E-45B6-B46F-8D3D63EE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2AAB9B-1E0C-481A-B5AD-F8D01896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49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8602-459F-4855-9E49-F504C8D5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EBC5A-5224-4D9A-ABDD-47DB50938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E8F9D5-4C47-4CA7-8F07-BF2A7947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D7D1F-2213-4AA3-97C5-29A7E7AF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C0588-37D0-4A4B-B771-CB781CF2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8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4496-CFBF-4003-BF1E-0E3133B0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5A1D33-E4E0-4D31-B29A-0F5666175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AC6792-B642-40C4-AE31-9601C1EF9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981CB0-600F-4040-BE2E-49C71F9E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A08D78-6AAB-417C-B86E-A9521771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1AE7AD-F3A4-4E34-B95A-0D204F00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2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ACB3A-E998-4C0D-B1A5-DDC03373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C5E16C-ABA4-485B-A329-A38A952D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CC8F3-46CD-4C98-ABAE-BD40B7F6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64984F-6564-4F97-BC0F-3526EBE2A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208755-A8FF-477E-841A-9C2FD3E8C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25D20F-792A-450D-A3D4-DB13BCB9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E27879-DFA4-48D0-AC38-D8CE7671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C119A0-18BB-4263-A105-EAF0FC40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12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BBDBD-289F-463F-AC83-6EE9E441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E11E5-E6B4-4D5D-9030-6C847B78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35306A-9EF4-4C64-8BED-5EB3029E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AB4885-C305-48B7-9BF0-B4B25AF3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53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C1267E-16A9-4265-91FB-1C694733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C2250A-231A-4215-A061-BD2CD3B1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EE6640-AD64-41AD-9F08-EE6AE1B4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14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DF3AF-2B50-42BA-A1B1-71780003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BC3CFF-7625-4329-BF6E-1AA5143F7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CF8F57-55F0-4EFC-AF80-D8D0E49D1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FB664-4B9D-4DDE-B3F0-798AFDAC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CDA217-0A92-4B1E-97DE-B3D01ADB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42189F-437D-4010-916C-BD62DD2E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72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B2C9B-F697-4BEC-A32D-44E0E7B7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4F3A32-B91E-4694-92CB-62499A4F5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45190C-6E5B-4633-9A74-C67544E5B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C3071F-6C96-4956-AC66-9A91D675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243DBD-428B-4D2B-BF40-E9720C87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DE1BB8-C3BD-4FD1-B5C6-11CE7176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6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11468D-41B9-40E6-959A-54EB05E2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9A99C4-F8EC-4A17-A5C3-F3752A54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9F8C3-5720-4F00-97A6-ED17D9E17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3AE9-50ED-4C34-B58B-09A23C86FC2A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C3518-01F1-4EAC-AA65-F9184FCEC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3CF587-CA38-45EA-AB21-98064C9E4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7EAB-C666-4318-A5E9-E73523B27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dailyverses.net/de/matthaus/9/13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https://www.bibleserver.com/cross-reference/ELB/Matth%C3%A4us9,13#verse-matth-c3-a4us12-2c7" TargetMode="External"/><Relationship Id="rId7" Type="http://schemas.openxmlformats.org/officeDocument/2006/relationships/hyperlink" Target="https://www.bibleserver.com/cross-reference/ELB/Matth%C3%A4us9,13#verse-1-timotheus1-2c15" TargetMode="External"/><Relationship Id="rId2" Type="http://schemas.openxmlformats.org/officeDocument/2006/relationships/hyperlink" Target="https://www.bibleserver.com/cross-reference/ELB/Matth%C3%A4us9,13#verse-hosea6-2c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bleserver.com/cross-reference/ELB/Matth%C3%A4us9,13#verse-lukas5-2c33" TargetMode="External"/><Relationship Id="rId5" Type="http://schemas.openxmlformats.org/officeDocument/2006/relationships/hyperlink" Target="https://www.bibleserver.com/cross-reference/ELB/Matth%C3%A4us9,13#verse-markus2-2c18" TargetMode="External"/><Relationship Id="rId4" Type="http://schemas.openxmlformats.org/officeDocument/2006/relationships/hyperlink" Target="https://www.bibleserver.com/cross-reference/ELB/Matth%C3%A4us9,13#verse-matth-c3-a4us23-2c2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dailyverses.net/de/matthaus/9/1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93BD8-8CC8-457D-8B10-955D250F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anchor="t">
            <a:normAutofit/>
          </a:bodyPr>
          <a:lstStyle/>
          <a:p>
            <a:pPr algn="l"/>
            <a:r>
              <a:rPr lang="de-DE" sz="4400" dirty="0"/>
              <a:t>Passion</a:t>
            </a:r>
            <a:br>
              <a:rPr lang="de-DE" sz="4400" dirty="0"/>
            </a:br>
            <a:r>
              <a:rPr lang="de-DE" sz="2000" b="1" dirty="0"/>
              <a:t>Studienleiterin Susanne Gärtner</a:t>
            </a:r>
            <a:br>
              <a:rPr lang="de-DE" sz="2000" b="1" dirty="0"/>
            </a:br>
            <a:r>
              <a:rPr lang="de-DE" sz="2000" b="1" dirty="0"/>
              <a:t>RPI Mainz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9B1E37-58D2-4DE5-8E69-FE86153E4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8369" y="3945418"/>
            <a:ext cx="5335551" cy="576738"/>
          </a:xfrm>
        </p:spPr>
        <p:txBody>
          <a:bodyPr anchor="b">
            <a:normAutofit fontScale="92500"/>
          </a:bodyPr>
          <a:lstStyle/>
          <a:p>
            <a:pPr algn="l"/>
            <a:r>
              <a:rPr lang="de-DE" sz="2000" dirty="0"/>
              <a:t>PPP Modul 1 Fasten und Opfern damals und heute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C:\Users\susanne.gaertner\AppData\Local\Microsoft\Windows\INetCache\Content.Word\2.jpg">
            <a:extLst>
              <a:ext uri="{FF2B5EF4-FFF2-40B4-BE49-F238E27FC236}">
                <a16:creationId xmlns:a16="http://schemas.microsoft.com/office/drawing/2014/main" id="{273DA77B-F93D-4B4D-A0BA-C16D49ACC4E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r="-1" b="9089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</p:spPr>
      </p:pic>
      <p:pic>
        <p:nvPicPr>
          <p:cNvPr id="6" name="Grafik 5" descr="C:\Users\susanne.gaertner\AppData\Local\Microsoft\Windows\INetCache\Content.Word\7.jpg">
            <a:extLst>
              <a:ext uri="{FF2B5EF4-FFF2-40B4-BE49-F238E27FC236}">
                <a16:creationId xmlns:a16="http://schemas.microsoft.com/office/drawing/2014/main" id="{2DFBA651-DAFC-4034-8ECD-1BB1DE4D7A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5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226C4E-C513-4728-B091-CB286EB153B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23839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C:\Users\susanne.gaertner\AppData\Local\Microsoft\Windows\INetCache\Content.Word\1.jpg">
            <a:extLst>
              <a:ext uri="{FF2B5EF4-FFF2-40B4-BE49-F238E27FC236}">
                <a16:creationId xmlns:a16="http://schemas.microsoft.com/office/drawing/2014/main" id="{422E9A7A-4156-493C-8A89-EA23A914394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1" r="4" b="8639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C:\Users\susanne.gaertner\AppData\Local\Microsoft\Windows\INetCache\Content.Word\8.jpg">
            <a:extLst>
              <a:ext uri="{FF2B5EF4-FFF2-40B4-BE49-F238E27FC236}">
                <a16:creationId xmlns:a16="http://schemas.microsoft.com/office/drawing/2014/main" id="{D2DB086A-D389-4096-8236-0A8BA9A6F00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7" b="7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0176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A5B5-8B1F-4885-AD47-816A52FF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b="1" i="1">
                <a:latin typeface="Arial" panose="020B0604020202020204" pitchFamily="34" charset="0"/>
                <a:cs typeface="Arial" panose="020B0604020202020204" pitchFamily="34" charset="0"/>
              </a:rPr>
              <a:t>Schreibe oder male in den Koffer:</a:t>
            </a:r>
            <a:b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C:\Users\susanne.gaertner\AppData\Local\Microsoft\Windows\INetCache\Content.Word\Koffer neu.png">
            <a:extLst>
              <a:ext uri="{FF2B5EF4-FFF2-40B4-BE49-F238E27FC236}">
                <a16:creationId xmlns:a16="http://schemas.microsoft.com/office/drawing/2014/main" id="{F173C6D7-8112-4C2D-816C-658457B373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17" y="1974351"/>
            <a:ext cx="6488573" cy="444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1A60FA-C98F-46FE-B690-093490FA4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9" r="2" b="36036"/>
          <a:stretch/>
        </p:blipFill>
        <p:spPr>
          <a:xfrm>
            <a:off x="393896" y="1245194"/>
            <a:ext cx="4503049" cy="3174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442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2BBC8E-99F4-412A-8FCF-D958646D1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3" y="1405751"/>
            <a:ext cx="9315909" cy="5240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99039A-97FF-4814-BBFF-10ADC06B4853}"/>
              </a:ext>
            </a:extLst>
          </p:cNvPr>
          <p:cNvSpPr txBox="1"/>
          <p:nvPr/>
        </p:nvSpPr>
        <p:spPr>
          <a:xfrm>
            <a:off x="8608903" y="2825521"/>
            <a:ext cx="358309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rgbClr val="821C84"/>
                </a:solidFill>
                <a:highlight>
                  <a:srgbClr val="C0C0C0"/>
                </a:highlight>
              </a:rPr>
              <a:t>Auf Dinge verzichten,</a:t>
            </a:r>
          </a:p>
          <a:p>
            <a:r>
              <a:rPr lang="de-DE" sz="3000" b="1" dirty="0">
                <a:solidFill>
                  <a:srgbClr val="821C84"/>
                </a:solidFill>
                <a:highlight>
                  <a:srgbClr val="C0C0C0"/>
                </a:highlight>
              </a:rPr>
              <a:t>um etwas Schönes, </a:t>
            </a:r>
          </a:p>
          <a:p>
            <a:r>
              <a:rPr lang="de-DE" sz="3000" b="1" dirty="0">
                <a:solidFill>
                  <a:srgbClr val="821C84"/>
                </a:solidFill>
                <a:highlight>
                  <a:srgbClr val="C0C0C0"/>
                </a:highlight>
              </a:rPr>
              <a:t>Neues und </a:t>
            </a:r>
          </a:p>
          <a:p>
            <a:r>
              <a:rPr lang="de-DE" sz="3000" b="1" dirty="0">
                <a:solidFill>
                  <a:srgbClr val="821C84"/>
                </a:solidFill>
                <a:highlight>
                  <a:srgbClr val="C0C0C0"/>
                </a:highlight>
              </a:rPr>
              <a:t>Unbekanntes </a:t>
            </a:r>
          </a:p>
          <a:p>
            <a:r>
              <a:rPr lang="de-DE" sz="3000" b="1" dirty="0">
                <a:solidFill>
                  <a:srgbClr val="821C84"/>
                </a:solidFill>
                <a:highlight>
                  <a:srgbClr val="C0C0C0"/>
                </a:highlight>
              </a:rPr>
              <a:t>mit Gott zu erleben!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06C2410-D397-4D32-8811-F418EBF2DCC1}"/>
              </a:ext>
            </a:extLst>
          </p:cNvPr>
          <p:cNvSpPr txBox="1">
            <a:spLocks/>
          </p:cNvSpPr>
          <p:nvPr/>
        </p:nvSpPr>
        <p:spPr>
          <a:xfrm>
            <a:off x="838200" y="313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000" b="1" dirty="0">
                <a:solidFill>
                  <a:srgbClr val="821C84"/>
                </a:solidFill>
              </a:rPr>
              <a:t>Passionszeit heißt Fastenzeit</a:t>
            </a:r>
          </a:p>
        </p:txBody>
      </p:sp>
    </p:spTree>
    <p:extLst>
      <p:ext uri="{BB962C8B-B14F-4D97-AF65-F5344CB8AC3E}">
        <p14:creationId xmlns:p14="http://schemas.microsoft.com/office/powerpoint/2010/main" val="34926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C5AD83-CBA9-41F6-A374-9F3FD0DB0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5007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279073A-60AB-42A9-9356-A589F927D6FD}"/>
              </a:ext>
            </a:extLst>
          </p:cNvPr>
          <p:cNvSpPr/>
          <p:nvPr/>
        </p:nvSpPr>
        <p:spPr>
          <a:xfrm>
            <a:off x="185528" y="1471473"/>
            <a:ext cx="12059479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Fastenzeit möchten Menschen mehr Zeit mit Gott verbringen.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3000" dirty="0">
              <a:solidFill>
                <a:srgbClr val="7030A0"/>
              </a:solidFill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verzichten freiwillig auf schöne Dinge.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3000" dirty="0">
              <a:solidFill>
                <a:srgbClr val="7030A0"/>
              </a:solidFill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dieser freien Zeit lesen manche Christ*innen auch öfter in der Bibel und beten. Sie finden Ruhe und denken über Gott und ihr Leben nach.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treffen sich mit anderen Christen unter einem gemeinsamen Fastenmotto.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6BDC05-EDCA-45CB-87DA-6D7E1B935336}"/>
              </a:ext>
            </a:extLst>
          </p:cNvPr>
          <p:cNvSpPr/>
          <p:nvPr/>
        </p:nvSpPr>
        <p:spPr>
          <a:xfrm>
            <a:off x="132521" y="124001"/>
            <a:ext cx="10933043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b="1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Passionszeit als christliche Fastenzeit deuten und verstehen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12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9637158-BB3C-4E27-9573-E7F0BDB7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E5C31F9-5B06-4D0D-9E33-FC347DB4248E}"/>
              </a:ext>
            </a:extLst>
          </p:cNvPr>
          <p:cNvSpPr/>
          <p:nvPr/>
        </p:nvSpPr>
        <p:spPr>
          <a:xfrm>
            <a:off x="278297" y="398204"/>
            <a:ext cx="11039060" cy="659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Einige Christ*innen schlafen z.B. am Sonntag nicht aus. Sie </a:t>
            </a:r>
            <a:r>
              <a:rPr lang="de-DE" sz="3000" b="1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opfern</a:t>
            </a: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freiwillig ihre Zeit und gehen in die Kirche. Sie singen und beten dort. Sie hören Worte aus der Bibel und denken darüber nach.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3000" dirty="0">
              <a:solidFill>
                <a:srgbClr val="7030A0"/>
              </a:solidFill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3000" dirty="0">
              <a:solidFill>
                <a:srgbClr val="7030A0"/>
              </a:solidFill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Fastenzeit möchten Menschen mehr Zeit mit Gott verbringen.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verzichten freiwillig auf schöne Dinge. Sie möchten gesund leben und die Schöpfung Gottes schützen.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000" dirty="0">
                <a:solidFill>
                  <a:srgbClr val="7030A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danken Gott für ihr Leben und ihren Körper. Deshalb verzichten manche auf ungesundes Essen und machen mehr Sport.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2400" dirty="0">
              <a:solidFill>
                <a:srgbClr val="7030A0"/>
              </a:solidFill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60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6F01E9F-6B0E-4CF9-87AF-27ECD8D4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 descr="C:\Users\susanne.gaertner\AppData\Local\Microsoft\Windows\INetCache\Content.Word\Muffin.jpg">
            <a:extLst>
              <a:ext uri="{FF2B5EF4-FFF2-40B4-BE49-F238E27FC236}">
                <a16:creationId xmlns:a16="http://schemas.microsoft.com/office/drawing/2014/main" id="{F64ECFF8-93E2-47EC-ABAA-9CC8197285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9" r="3" b="7756"/>
          <a:stretch/>
        </p:blipFill>
        <p:spPr bwMode="auto">
          <a:xfrm>
            <a:off x="0" y="-1"/>
            <a:ext cx="4635480" cy="3428986"/>
          </a:xfrm>
          <a:prstGeom prst="rect">
            <a:avLst/>
          </a:prstGeom>
          <a:noFill/>
        </p:spPr>
      </p:pic>
      <p:pic>
        <p:nvPicPr>
          <p:cNvPr id="3" name="Grafik 2" descr="C:\Users\susanne.gaertner\AppData\Local\Microsoft\Windows\INetCache\Content.Word\Fernsehen.jpg">
            <a:extLst>
              <a:ext uri="{FF2B5EF4-FFF2-40B4-BE49-F238E27FC236}">
                <a16:creationId xmlns:a16="http://schemas.microsoft.com/office/drawing/2014/main" id="{E639FACB-9528-4121-95F1-203CF49CE93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64"/>
          <a:stretch/>
        </p:blipFill>
        <p:spPr bwMode="auto">
          <a:xfrm>
            <a:off x="20" y="3548987"/>
            <a:ext cx="4635480" cy="3309011"/>
          </a:xfrm>
          <a:prstGeom prst="rect">
            <a:avLst/>
          </a:prstGeom>
          <a:noFill/>
        </p:spPr>
      </p:pic>
      <p:pic>
        <p:nvPicPr>
          <p:cNvPr id="7" name="Grafik 6" descr="C:\Users\susanne.gaertner\AppData\Local\Microsoft\Windows\INetCache\Content.Word\Plastik.jpg">
            <a:extLst>
              <a:ext uri="{FF2B5EF4-FFF2-40B4-BE49-F238E27FC236}">
                <a16:creationId xmlns:a16="http://schemas.microsoft.com/office/drawing/2014/main" id="{64C2EFB9-4B04-402D-AC84-308B9169EA5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2884"/>
          <a:stretch/>
        </p:blipFill>
        <p:spPr bwMode="auto">
          <a:xfrm>
            <a:off x="4738959" y="10"/>
            <a:ext cx="7453039" cy="4422801"/>
          </a:xfrm>
          <a:prstGeom prst="rect">
            <a:avLst/>
          </a:prstGeom>
          <a:noFill/>
        </p:spPr>
      </p:pic>
      <p:pic>
        <p:nvPicPr>
          <p:cNvPr id="6" name="Grafik 5" descr="C:\Users\susanne.gaertner\AppData\Local\Microsoft\Windows\INetCache\Content.Word\Auto fahren.jpg">
            <a:extLst>
              <a:ext uri="{FF2B5EF4-FFF2-40B4-BE49-F238E27FC236}">
                <a16:creationId xmlns:a16="http://schemas.microsoft.com/office/drawing/2014/main" id="{7A277A17-4E6A-4007-92BE-FF2B9826DC7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r="4" b="5976"/>
          <a:stretch/>
        </p:blipFill>
        <p:spPr bwMode="auto">
          <a:xfrm>
            <a:off x="4735912" y="4526276"/>
            <a:ext cx="2430949" cy="2331725"/>
          </a:xfrm>
          <a:prstGeom prst="rect">
            <a:avLst/>
          </a:prstGeom>
          <a:noFill/>
        </p:spPr>
      </p:pic>
      <p:pic>
        <p:nvPicPr>
          <p:cNvPr id="5" name="Grafik 4" descr="C:\Users\susanne.gaertner\AppData\Local\Microsoft\Windows\INetCache\Content.Word\Handy.jpg">
            <a:extLst>
              <a:ext uri="{FF2B5EF4-FFF2-40B4-BE49-F238E27FC236}">
                <a16:creationId xmlns:a16="http://schemas.microsoft.com/office/drawing/2014/main" id="{567CED36-8A5A-4AA8-AF40-7F8093DC2FC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r="-4" b="8389"/>
          <a:stretch/>
        </p:blipFill>
        <p:spPr bwMode="auto">
          <a:xfrm>
            <a:off x="7267272" y="4526276"/>
            <a:ext cx="2412157" cy="2331725"/>
          </a:xfrm>
          <a:prstGeom prst="rect">
            <a:avLst/>
          </a:prstGeom>
          <a:noFill/>
        </p:spPr>
      </p:pic>
      <p:pic>
        <p:nvPicPr>
          <p:cNvPr id="4" name="Grafik 3" descr="C:\Users\susanne.gaertner\AppData\Local\Microsoft\Windows\INetCache\Content.Word\Bett.jpg">
            <a:extLst>
              <a:ext uri="{FF2B5EF4-FFF2-40B4-BE49-F238E27FC236}">
                <a16:creationId xmlns:a16="http://schemas.microsoft.com/office/drawing/2014/main" id="{4E7B328C-7A44-4880-9B72-B4EBCDA785F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1" b="1"/>
          <a:stretch/>
        </p:blipFill>
        <p:spPr bwMode="auto">
          <a:xfrm>
            <a:off x="9779836" y="4526274"/>
            <a:ext cx="2412157" cy="233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997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8BDDE33-0625-4C24-A139-E364B46A43F4}"/>
              </a:ext>
            </a:extLst>
          </p:cNvPr>
          <p:cNvSpPr txBox="1"/>
          <p:nvPr/>
        </p:nvSpPr>
        <p:spPr>
          <a:xfrm>
            <a:off x="331304" y="742122"/>
            <a:ext cx="5963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im jüdisch-christlichen Sinne bedeutet </a:t>
            </a:r>
          </a:p>
          <a:p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freiwillig auf etwas verzichten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Wenn Menschen </a:t>
            </a:r>
          </a:p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Gott etwas schenken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</a:p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freiwillig auf etwas verzichten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um für ihn mehr Zeit zu haben,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dann sagt man in der Sprache der Bibel 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auch heute noch „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opfern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4F5BB5-0ED5-45C6-BF5C-27010A0A6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2" y="1207599"/>
            <a:ext cx="5739848" cy="3826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74794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34" descr="InkedJesus_LI">
            <a:extLst>
              <a:ext uri="{FF2B5EF4-FFF2-40B4-BE49-F238E27FC236}">
                <a16:creationId xmlns:a16="http://schemas.microsoft.com/office/drawing/2014/main" id="{39D900D2-4225-4CA2-B8B4-A257A2892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" b="2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D2D0DE1-58C1-4E67-B7E5-35C399901DD4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+mj-lt"/>
                <a:ea typeface="+mj-ea"/>
                <a:cs typeface="+mj-cs"/>
              </a:rPr>
              <a:t>Fasten und </a:t>
            </a:r>
            <a:r>
              <a:rPr lang="en-US" sz="8000" dirty="0" err="1">
                <a:latin typeface="+mj-lt"/>
                <a:ea typeface="+mj-ea"/>
                <a:cs typeface="+mj-cs"/>
              </a:rPr>
              <a:t>Opfern</a:t>
            </a:r>
            <a:r>
              <a:rPr lang="en-US" sz="8000" dirty="0">
                <a:latin typeface="+mj-lt"/>
                <a:ea typeface="+mj-ea"/>
                <a:cs typeface="+mj-cs"/>
              </a:rPr>
              <a:t> </a:t>
            </a:r>
            <a:r>
              <a:rPr lang="en-US" sz="8000" dirty="0" err="1">
                <a:latin typeface="+mj-lt"/>
                <a:ea typeface="+mj-ea"/>
                <a:cs typeface="+mj-cs"/>
              </a:rPr>
              <a:t>zur</a:t>
            </a:r>
            <a:r>
              <a:rPr lang="en-US" sz="8000" dirty="0">
                <a:latin typeface="+mj-lt"/>
                <a:ea typeface="+mj-ea"/>
                <a:cs typeface="+mj-cs"/>
              </a:rPr>
              <a:t> Zeit Jesu</a:t>
            </a:r>
          </a:p>
        </p:txBody>
      </p:sp>
    </p:spTree>
    <p:extLst>
      <p:ext uri="{BB962C8B-B14F-4D97-AF65-F5344CB8AC3E}">
        <p14:creationId xmlns:p14="http://schemas.microsoft.com/office/powerpoint/2010/main" val="31938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Grafik 34" descr="InkedJesus_LI">
            <a:extLst>
              <a:ext uri="{FF2B5EF4-FFF2-40B4-BE49-F238E27FC236}">
                <a16:creationId xmlns:a16="http://schemas.microsoft.com/office/drawing/2014/main" id="{A247706E-5828-4367-B129-5C4971FB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16" y="191125"/>
            <a:ext cx="2006335" cy="27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Grafik 35" descr="InkedInkedInkedTempel_LI">
            <a:extLst>
              <a:ext uri="{FF2B5EF4-FFF2-40B4-BE49-F238E27FC236}">
                <a16:creationId xmlns:a16="http://schemas.microsoft.com/office/drawing/2014/main" id="{B1997272-BF30-4BFE-B93E-64CB57CF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7" y="2964785"/>
            <a:ext cx="4834175" cy="37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C22A91C4-019B-4D21-A7D7-402703FB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17" y="461809"/>
            <a:ext cx="311282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Opfern früher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Damals, als Jesus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A22E454-642D-43FB-B3F1-D43AD34FF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70" y="3258945"/>
            <a:ext cx="75482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der Erde war, gab es ein besonderes Haus in Jerusalem:</a:t>
            </a:r>
            <a:b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Tempel in der Stadt Jerusalem.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78E1675-C0FF-485D-B205-A81BB192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18" y="4366941"/>
            <a:ext cx="57006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Tempel ist das wichtigste Haus für Gott.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Tempel ist ein heiliger Ort.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Menschen beten zu Gott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geben Gott Opfer.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0D46718-460F-4628-A401-EBF8EB2E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03488"/>
            <a:ext cx="344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3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7" descr="InkedPriester stehend_LI">
            <a:extLst>
              <a:ext uri="{FF2B5EF4-FFF2-40B4-BE49-F238E27FC236}">
                <a16:creationId xmlns:a16="http://schemas.microsoft.com/office/drawing/2014/main" id="{137598E9-5084-4663-A236-5A909897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46" y="2417081"/>
            <a:ext cx="2091899" cy="34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6" descr="InkedInkedInkedPriester betend_LI">
            <a:extLst>
              <a:ext uri="{FF2B5EF4-FFF2-40B4-BE49-F238E27FC236}">
                <a16:creationId xmlns:a16="http://schemas.microsoft.com/office/drawing/2014/main" id="{01AB64E1-08EA-428B-BFF0-1D880600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0" y="2327804"/>
            <a:ext cx="2656100" cy="37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42" descr="InkedAltar_LI">
            <a:extLst>
              <a:ext uri="{FF2B5EF4-FFF2-40B4-BE49-F238E27FC236}">
                <a16:creationId xmlns:a16="http://schemas.microsoft.com/office/drawing/2014/main" id="{5A8B247D-7FFD-48B1-9942-10BA3DF6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61" y="2327804"/>
            <a:ext cx="2872288" cy="43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56D0AD9-7F4E-45C2-87F8-BC16601F4AC8}"/>
              </a:ext>
            </a:extLst>
          </p:cNvPr>
          <p:cNvSpPr/>
          <p:nvPr/>
        </p:nvSpPr>
        <p:spPr>
          <a:xfrm>
            <a:off x="1260252" y="1567461"/>
            <a:ext cx="9657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Priester beten zu Gott und Priester opfern Tiere und andere Sachen für Gott.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01A13B8-0D7A-4ECB-BA64-AF4510F203B8}"/>
              </a:ext>
            </a:extLst>
          </p:cNvPr>
          <p:cNvSpPr/>
          <p:nvPr/>
        </p:nvSpPr>
        <p:spPr>
          <a:xfrm>
            <a:off x="1260252" y="2545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 Menschen kommen zum Tempel.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beten und bringen Opfergaben (Geschenke) für Gott.</a:t>
            </a:r>
            <a:endParaRPr lang="de-DE" altLang="de-DE" sz="2400" dirty="0"/>
          </a:p>
        </p:txBody>
      </p:sp>
      <p:pic>
        <p:nvPicPr>
          <p:cNvPr id="13" name="Grafik 31" descr="Scan_20200125 (21)">
            <a:extLst>
              <a:ext uri="{FF2B5EF4-FFF2-40B4-BE49-F238E27FC236}">
                <a16:creationId xmlns:a16="http://schemas.microsoft.com/office/drawing/2014/main" id="{7D29CAFE-DE57-451B-AB32-EEA4B394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18" y="2861215"/>
            <a:ext cx="2150894" cy="30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38" descr="InkedTauben im käfig_LI">
            <a:extLst>
              <a:ext uri="{FF2B5EF4-FFF2-40B4-BE49-F238E27FC236}">
                <a16:creationId xmlns:a16="http://schemas.microsoft.com/office/drawing/2014/main" id="{DD62FD4F-CACF-4656-85F2-09037911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46" y="4693732"/>
            <a:ext cx="1874961" cy="18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3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ergebnis für Tempel in Jerusalem Zeit Jesu">
            <a:extLst>
              <a:ext uri="{FF2B5EF4-FFF2-40B4-BE49-F238E27FC236}">
                <a16:creationId xmlns:a16="http://schemas.microsoft.com/office/drawing/2014/main" id="{EA93455F-E249-4B4D-85AA-4BE99B262F8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8B2E42F2-F2F7-4856-9CB0-C901E3340D30}"/>
              </a:ext>
            </a:extLst>
          </p:cNvPr>
          <p:cNvSpPr/>
          <p:nvPr/>
        </p:nvSpPr>
        <p:spPr>
          <a:xfrm>
            <a:off x="552020" y="2890944"/>
            <a:ext cx="5119910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Opfern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heißt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: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Gott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etwas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freiwillig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schenken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 err="1"/>
              <a:t>Früher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opferten</a:t>
            </a:r>
            <a:r>
              <a:rPr lang="en-US" altLang="de-DE" sz="2400" dirty="0"/>
              <a:t> Menschen </a:t>
            </a:r>
            <a:r>
              <a:rPr lang="en-US" altLang="de-DE" sz="2400" dirty="0" err="1"/>
              <a:t>Tiere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im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Vorhof</a:t>
            </a:r>
            <a:r>
              <a:rPr lang="en-US" altLang="de-DE" sz="2400" dirty="0"/>
              <a:t> des </a:t>
            </a:r>
            <a:r>
              <a:rPr lang="en-US" altLang="de-DE" sz="2400" dirty="0" err="1"/>
              <a:t>Tempels</a:t>
            </a:r>
            <a:r>
              <a:rPr lang="en-US" altLang="de-DE" sz="2400" dirty="0"/>
              <a:t> in Jerusalem. Sie </a:t>
            </a:r>
            <a:r>
              <a:rPr lang="en-US" altLang="de-DE" sz="2400" dirty="0" err="1"/>
              <a:t>bedankten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sich</a:t>
            </a:r>
            <a:r>
              <a:rPr lang="en-US" altLang="de-DE" sz="2400" dirty="0"/>
              <a:t> </a:t>
            </a:r>
            <a:r>
              <a:rPr lang="en-US" altLang="de-DE" sz="2400" dirty="0" err="1"/>
              <a:t>bei</a:t>
            </a:r>
            <a:r>
              <a:rPr lang="en-US" altLang="de-DE" sz="2400" dirty="0"/>
              <a:t> Gott </a:t>
            </a:r>
            <a:r>
              <a:rPr lang="en-US" altLang="de-DE" sz="2400" dirty="0" err="1"/>
              <a:t>oder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baten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ihn</a:t>
            </a:r>
            <a:r>
              <a:rPr lang="en-US" altLang="de-DE" sz="2400" dirty="0"/>
              <a:t> um </a:t>
            </a:r>
            <a:r>
              <a:rPr lang="en-US" altLang="de-DE" sz="2400" dirty="0" err="1"/>
              <a:t>Vergebung</a:t>
            </a:r>
            <a:r>
              <a:rPr lang="en-US" altLang="de-DE" sz="2400" dirty="0"/>
              <a:t>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/>
              <a:t>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/>
              <a:t>Sie </a:t>
            </a:r>
            <a:r>
              <a:rPr lang="en-US" altLang="de-DE" sz="2400" dirty="0" err="1"/>
              <a:t>wählten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ihre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besten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Tiere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für</a:t>
            </a:r>
            <a:r>
              <a:rPr lang="en-US" altLang="de-DE" sz="2400" dirty="0"/>
              <a:t> das </a:t>
            </a:r>
            <a:r>
              <a:rPr lang="en-US" altLang="de-DE" sz="2400" dirty="0" err="1"/>
              <a:t>Opfer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aus.</a:t>
            </a:r>
            <a:r>
              <a:rPr lang="en-US" altLang="de-DE" sz="2400" dirty="0"/>
              <a:t>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/>
              <a:t>Die </a:t>
            </a:r>
            <a:r>
              <a:rPr lang="en-US" altLang="de-DE" sz="2400" dirty="0" err="1"/>
              <a:t>Priester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schlachteten</a:t>
            </a:r>
            <a:r>
              <a:rPr lang="en-US" altLang="de-DE" sz="2400" dirty="0"/>
              <a:t> die </a:t>
            </a:r>
            <a:r>
              <a:rPr lang="en-US" altLang="de-DE" sz="2400" dirty="0" err="1"/>
              <a:t>Tiere</a:t>
            </a:r>
            <a:r>
              <a:rPr lang="en-US" altLang="de-DE" sz="2400" dirty="0"/>
              <a:t> und die </a:t>
            </a:r>
            <a:r>
              <a:rPr lang="en-US" altLang="de-DE" sz="2400" dirty="0" err="1"/>
              <a:t>Fleischstücke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wurden</a:t>
            </a:r>
            <a:r>
              <a:rPr lang="en-US" altLang="de-DE" sz="2400" dirty="0"/>
              <a:t> auf </a:t>
            </a:r>
            <a:r>
              <a:rPr lang="en-US" altLang="de-DE" sz="2400" dirty="0" err="1"/>
              <a:t>einem</a:t>
            </a:r>
            <a:r>
              <a:rPr lang="en-US" altLang="de-DE" sz="2400" dirty="0"/>
              <a:t> Altar </a:t>
            </a:r>
            <a:r>
              <a:rPr lang="en-US" altLang="de-DE" sz="2400" dirty="0" err="1"/>
              <a:t>verbrannt</a:t>
            </a:r>
            <a:r>
              <a:rPr lang="en-US" altLang="de-DE" sz="2400" dirty="0"/>
              <a:t>.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/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 err="1"/>
              <a:t>Seit</a:t>
            </a:r>
            <a:r>
              <a:rPr lang="en-US" altLang="de-DE" sz="2400" dirty="0"/>
              <a:t> dem </a:t>
            </a:r>
            <a:r>
              <a:rPr lang="en-US" altLang="de-DE" sz="2400" dirty="0" err="1"/>
              <a:t>Jahr</a:t>
            </a:r>
            <a:r>
              <a:rPr lang="en-US" altLang="de-DE" sz="2400" dirty="0"/>
              <a:t> 70 </a:t>
            </a:r>
            <a:r>
              <a:rPr lang="en-US" altLang="de-DE" sz="2400" dirty="0" err="1"/>
              <a:t>nach</a:t>
            </a:r>
            <a:r>
              <a:rPr lang="en-US" altLang="de-DE" sz="2400" dirty="0"/>
              <a:t> Christus </a:t>
            </a:r>
            <a:r>
              <a:rPr lang="en-US" altLang="de-DE" sz="2400" dirty="0" err="1"/>
              <a:t>werden</a:t>
            </a:r>
            <a:r>
              <a:rPr lang="en-US" altLang="de-DE" sz="2400" dirty="0"/>
              <a:t> </a:t>
            </a:r>
            <a:r>
              <a:rPr lang="en-US" altLang="de-DE" sz="2400" dirty="0" err="1"/>
              <a:t>keine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Tiere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mehr</a:t>
            </a:r>
            <a:r>
              <a:rPr lang="en-US" altLang="de-DE" sz="2400" dirty="0"/>
              <a:t> </a:t>
            </a:r>
            <a:r>
              <a:rPr lang="en-US" altLang="de-DE" sz="2400" dirty="0" err="1"/>
              <a:t>geopfert</a:t>
            </a:r>
            <a:r>
              <a:rPr lang="en-US" altLang="de-DE" sz="2400" dirty="0"/>
              <a:t>. </a:t>
            </a: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F44F2D-3575-49C1-B839-28533CEF3C00}"/>
              </a:ext>
            </a:extLst>
          </p:cNvPr>
          <p:cNvSpPr txBox="1"/>
          <p:nvPr/>
        </p:nvSpPr>
        <p:spPr>
          <a:xfrm>
            <a:off x="6502623" y="5298748"/>
            <a:ext cx="5203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Überlege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:  Was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bedeutet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opfern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heute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? </a:t>
            </a:r>
          </a:p>
          <a:p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Wie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sieht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heute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ein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freiwilliges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</a:p>
          <a:p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Geschenk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für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Gott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aus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981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8 Zacken 4">
            <a:extLst>
              <a:ext uri="{FF2B5EF4-FFF2-40B4-BE49-F238E27FC236}">
                <a16:creationId xmlns:a16="http://schemas.microsoft.com/office/drawing/2014/main" id="{661467ED-9DF1-4584-AB90-BAD58E965AB3}"/>
              </a:ext>
            </a:extLst>
          </p:cNvPr>
          <p:cNvSpPr/>
          <p:nvPr/>
        </p:nvSpPr>
        <p:spPr>
          <a:xfrm>
            <a:off x="3538331" y="1073425"/>
            <a:ext cx="5247156" cy="4837043"/>
          </a:xfrm>
          <a:prstGeom prst="irregularSeal1">
            <a:avLst/>
          </a:prstGeom>
          <a:solidFill>
            <a:srgbClr val="821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Bradley Hand ITC" panose="03070402050302030203" pitchFamily="66" charset="0"/>
              </a:rPr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58266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ergebnis für Tempel in Jerusalem Zeit Jesu">
            <a:extLst>
              <a:ext uri="{FF2B5EF4-FFF2-40B4-BE49-F238E27FC236}">
                <a16:creationId xmlns:a16="http://schemas.microsoft.com/office/drawing/2014/main" id="{EA93455F-E249-4B4D-85AA-4BE99B262F8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B2E42F2-F2F7-4856-9CB0-C901E3340D30}"/>
              </a:ext>
            </a:extLst>
          </p:cNvPr>
          <p:cNvSpPr/>
          <p:nvPr/>
        </p:nvSpPr>
        <p:spPr>
          <a:xfrm>
            <a:off x="448631" y="2519883"/>
            <a:ext cx="5119910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Der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Versöhnungstag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dirty="0" err="1">
                <a:solidFill>
                  <a:schemeClr val="bg1"/>
                </a:solidFill>
                <a:highlight>
                  <a:srgbClr val="800080"/>
                </a:highlight>
              </a:rPr>
              <a:t>Jom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 Kippur</a:t>
            </a:r>
            <a:endParaRPr lang="en-US" altLang="de-DE" sz="2400" dirty="0"/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Einmal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Hohepriester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Allerheiligste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besprengte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Bundeslade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Blut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Lamm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Vergebung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Sünden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Volkes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Danach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Volk die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Vergebung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Gottes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segnete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Christus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geopfert</a:t>
            </a:r>
            <a:r>
              <a:rPr lang="en-US" alt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b="1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  <a:p>
            <a:pPr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F44F2D-3575-49C1-B839-28533CEF3C00}"/>
              </a:ext>
            </a:extLst>
          </p:cNvPr>
          <p:cNvSpPr txBox="1"/>
          <p:nvPr/>
        </p:nvSpPr>
        <p:spPr>
          <a:xfrm>
            <a:off x="6502623" y="5298748"/>
            <a:ext cx="5203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Überlege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:  Was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bedeutet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opfern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heute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? </a:t>
            </a:r>
          </a:p>
          <a:p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Wie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sieht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heute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ein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freiwilliges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</a:p>
          <a:p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Geschenk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für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 Gott </a:t>
            </a:r>
            <a:r>
              <a:rPr lang="en-US" altLang="de-DE" sz="2400" dirty="0" err="1">
                <a:solidFill>
                  <a:schemeClr val="bg1"/>
                </a:solidFill>
                <a:highlight>
                  <a:srgbClr val="821C84"/>
                </a:highlight>
              </a:rPr>
              <a:t>aus</a:t>
            </a:r>
            <a:r>
              <a:rPr lang="en-US" altLang="de-DE" sz="2400" dirty="0">
                <a:solidFill>
                  <a:schemeClr val="bg1"/>
                </a:solidFill>
                <a:highlight>
                  <a:srgbClr val="821C84"/>
                </a:highlight>
              </a:rPr>
              <a:t>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033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0FA662E-4C37-45A1-81C1-D71327AFD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r="-2" b="-2"/>
          <a:stretch/>
        </p:blipFill>
        <p:spPr>
          <a:xfrm>
            <a:off x="5340626" y="-168316"/>
            <a:ext cx="7004490" cy="3932313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0C86AAB-D126-498A-80C0-6220039D6288}"/>
              </a:ext>
            </a:extLst>
          </p:cNvPr>
          <p:cNvSpPr txBox="1"/>
          <p:nvPr/>
        </p:nvSpPr>
        <p:spPr>
          <a:xfrm>
            <a:off x="259308" y="847533"/>
            <a:ext cx="6069496" cy="601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Die </a:t>
            </a:r>
            <a:r>
              <a:rPr lang="en-US" sz="2400" b="1" dirty="0" err="1">
                <a:solidFill>
                  <a:srgbClr val="000000"/>
                </a:solidFill>
              </a:rPr>
              <a:t>ersten</a:t>
            </a:r>
            <a:r>
              <a:rPr lang="en-US" sz="2400" b="1" dirty="0">
                <a:solidFill>
                  <a:srgbClr val="000000"/>
                </a:solidFill>
              </a:rPr>
              <a:t> Christen </a:t>
            </a:r>
            <a:r>
              <a:rPr lang="en-US" sz="2400" b="1" dirty="0" err="1">
                <a:solidFill>
                  <a:srgbClr val="000000"/>
                </a:solidFill>
              </a:rPr>
              <a:t>glaubten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dass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durch</a:t>
            </a:r>
            <a:r>
              <a:rPr lang="en-US" sz="2400" b="1" dirty="0">
                <a:solidFill>
                  <a:srgbClr val="000000"/>
                </a:solidFill>
              </a:rPr>
              <a:t> den Tod Jesus </a:t>
            </a:r>
            <a:r>
              <a:rPr lang="en-US" sz="2400" b="1" dirty="0" err="1">
                <a:solidFill>
                  <a:srgbClr val="000000"/>
                </a:solidFill>
              </a:rPr>
              <a:t>keine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Tieropfer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mehr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erforderlich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sind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Sie </a:t>
            </a:r>
            <a:r>
              <a:rPr lang="en-US" sz="2400" b="1" dirty="0" err="1">
                <a:solidFill>
                  <a:srgbClr val="000000"/>
                </a:solidFill>
              </a:rPr>
              <a:t>glaubten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b="1" dirty="0" err="1">
                <a:solidFill>
                  <a:srgbClr val="000000"/>
                </a:solidFill>
              </a:rPr>
              <a:t>anstelle</a:t>
            </a:r>
            <a:r>
              <a:rPr lang="en-US" sz="2400" b="1" dirty="0">
                <a:solidFill>
                  <a:srgbClr val="000000"/>
                </a:solidFill>
              </a:rPr>
              <a:t> des </a:t>
            </a:r>
            <a:r>
              <a:rPr lang="en-US" sz="2400" b="1" dirty="0" err="1">
                <a:solidFill>
                  <a:srgbClr val="000000"/>
                </a:solidFill>
              </a:rPr>
              <a:t>Lammes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nahm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Jesus </a:t>
            </a:r>
            <a:r>
              <a:rPr lang="en-US" sz="2400" b="1" dirty="0" err="1">
                <a:solidFill>
                  <a:srgbClr val="000000"/>
                </a:solidFill>
              </a:rPr>
              <a:t>stellvertretend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für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alle</a:t>
            </a:r>
            <a:r>
              <a:rPr lang="en-US" sz="2400" b="1" dirty="0">
                <a:solidFill>
                  <a:srgbClr val="000000"/>
                </a:solidFill>
              </a:rPr>
              <a:t> die Strafe auf </a:t>
            </a:r>
            <a:r>
              <a:rPr lang="en-US" sz="2400" b="1" dirty="0" err="1">
                <a:solidFill>
                  <a:srgbClr val="000000"/>
                </a:solidFill>
              </a:rPr>
              <a:t>sich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Jesus </a:t>
            </a:r>
            <a:r>
              <a:rPr lang="en-US" sz="2400" b="1" dirty="0" err="1">
                <a:solidFill>
                  <a:srgbClr val="000000"/>
                </a:solidFill>
              </a:rPr>
              <a:t>versöhnt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alle</a:t>
            </a:r>
            <a:r>
              <a:rPr lang="en-US" sz="2400" b="1" dirty="0">
                <a:solidFill>
                  <a:srgbClr val="000000"/>
                </a:solidFill>
              </a:rPr>
              <a:t> Menschen </a:t>
            </a:r>
            <a:r>
              <a:rPr lang="en-US" sz="2400" b="1" dirty="0" err="1">
                <a:solidFill>
                  <a:srgbClr val="000000"/>
                </a:solidFill>
              </a:rPr>
              <a:t>mit</a:t>
            </a:r>
            <a:r>
              <a:rPr lang="en-US" sz="2400" b="1" dirty="0">
                <a:solidFill>
                  <a:srgbClr val="000000"/>
                </a:solidFill>
              </a:rPr>
              <a:t> Gott.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Nun hat </a:t>
            </a:r>
            <a:r>
              <a:rPr lang="en-US" sz="2400" b="1" dirty="0" err="1">
                <a:solidFill>
                  <a:srgbClr val="000000"/>
                </a:solidFill>
              </a:rPr>
              <a:t>jeder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freien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Zugang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zu</a:t>
            </a:r>
            <a:r>
              <a:rPr lang="en-US" sz="2400" b="1" dirty="0">
                <a:solidFill>
                  <a:srgbClr val="000000"/>
                </a:solidFill>
              </a:rPr>
              <a:t> Gott, </a:t>
            </a:r>
            <a:r>
              <a:rPr lang="en-US" sz="2400" b="1" dirty="0" err="1">
                <a:solidFill>
                  <a:srgbClr val="000000"/>
                </a:solidFill>
              </a:rPr>
              <a:t>es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braucht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keinen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Opfer</a:t>
            </a:r>
            <a:r>
              <a:rPr lang="en-US" sz="2400" b="1" dirty="0">
                <a:solidFill>
                  <a:srgbClr val="000000"/>
                </a:solidFill>
              </a:rPr>
              <a:t>- und </a:t>
            </a:r>
            <a:r>
              <a:rPr lang="en-US" sz="2400" b="1" dirty="0" err="1">
                <a:solidFill>
                  <a:srgbClr val="000000"/>
                </a:solidFill>
              </a:rPr>
              <a:t>Priesterkult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mehr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Jeder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darf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zu</a:t>
            </a:r>
            <a:r>
              <a:rPr lang="en-US" sz="2400" b="1" dirty="0">
                <a:solidFill>
                  <a:srgbClr val="000000"/>
                </a:solidFill>
              </a:rPr>
              <a:t> Gott </a:t>
            </a:r>
            <a:r>
              <a:rPr lang="en-US" sz="2400" b="1" dirty="0" err="1">
                <a:solidFill>
                  <a:srgbClr val="000000"/>
                </a:solidFill>
              </a:rPr>
              <a:t>kommen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Daher </a:t>
            </a:r>
            <a:r>
              <a:rPr lang="en-US" sz="2400" b="1" dirty="0" err="1">
                <a:solidFill>
                  <a:srgbClr val="000000"/>
                </a:solidFill>
              </a:rPr>
              <a:t>kommt</a:t>
            </a:r>
            <a:r>
              <a:rPr lang="en-US" sz="2400" b="1" dirty="0">
                <a:solidFill>
                  <a:srgbClr val="000000"/>
                </a:solidFill>
              </a:rPr>
              <a:t> das </a:t>
            </a:r>
            <a:r>
              <a:rPr lang="en-US" sz="2400" b="1" dirty="0" err="1">
                <a:solidFill>
                  <a:srgbClr val="8F1180"/>
                </a:solidFill>
              </a:rPr>
              <a:t>Auferstehungssymbol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821C84"/>
                </a:solidFill>
              </a:rPr>
              <a:t>Osterlamm</a:t>
            </a:r>
            <a:r>
              <a:rPr lang="en-US" sz="2400" b="1" dirty="0">
                <a:solidFill>
                  <a:srgbClr val="821C84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mit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Siegesfahne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Als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Brauchtum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entstand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u.a</a:t>
            </a:r>
            <a:r>
              <a:rPr lang="en-US" sz="2400" b="1" dirty="0">
                <a:solidFill>
                  <a:srgbClr val="000000"/>
                </a:solidFill>
              </a:rPr>
              <a:t>. das </a:t>
            </a:r>
            <a:r>
              <a:rPr lang="en-US" sz="2400" b="1" dirty="0" err="1">
                <a:solidFill>
                  <a:srgbClr val="8F1180"/>
                </a:solidFill>
              </a:rPr>
              <a:t>Backen</a:t>
            </a:r>
            <a:r>
              <a:rPr lang="en-US" sz="2400" b="1" dirty="0">
                <a:solidFill>
                  <a:srgbClr val="8F1180"/>
                </a:solidFill>
              </a:rPr>
              <a:t> </a:t>
            </a:r>
            <a:r>
              <a:rPr lang="en-US" sz="2400" b="1" dirty="0" err="1">
                <a:solidFill>
                  <a:srgbClr val="8F1180"/>
                </a:solidFill>
              </a:rPr>
              <a:t>eines</a:t>
            </a:r>
            <a:r>
              <a:rPr lang="en-US" sz="2400" b="1" dirty="0">
                <a:solidFill>
                  <a:srgbClr val="8F1180"/>
                </a:solidFill>
              </a:rPr>
              <a:t> </a:t>
            </a:r>
            <a:r>
              <a:rPr lang="en-US" sz="2400" b="1" dirty="0" err="1">
                <a:solidFill>
                  <a:srgbClr val="8F1180"/>
                </a:solidFill>
              </a:rPr>
              <a:t>Osterlammes</a:t>
            </a:r>
            <a:r>
              <a:rPr lang="en-US" sz="2400" b="1" dirty="0">
                <a:solidFill>
                  <a:srgbClr val="000000"/>
                </a:solidFill>
              </a:rPr>
              <a:t> und die </a:t>
            </a:r>
            <a:r>
              <a:rPr lang="en-US" sz="2400" b="1" dirty="0" err="1">
                <a:solidFill>
                  <a:srgbClr val="8F1180"/>
                </a:solidFill>
              </a:rPr>
              <a:t>Auferstehungskerze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70B0E6-6B40-4719-A1C2-049A0644C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71" y="2857500"/>
            <a:ext cx="2438400" cy="4000500"/>
          </a:xfrm>
          <a:prstGeom prst="rect">
            <a:avLst/>
          </a:prstGeom>
        </p:spPr>
      </p:pic>
      <p:sp>
        <p:nvSpPr>
          <p:cNvPr id="7" name="Träne 6">
            <a:extLst>
              <a:ext uri="{FF2B5EF4-FFF2-40B4-BE49-F238E27FC236}">
                <a16:creationId xmlns:a16="http://schemas.microsoft.com/office/drawing/2014/main" id="{CCE2E87B-9C57-4EAE-814C-EE8D3E131EE1}"/>
              </a:ext>
            </a:extLst>
          </p:cNvPr>
          <p:cNvSpPr/>
          <p:nvPr/>
        </p:nvSpPr>
        <p:spPr>
          <a:xfrm rot="18889493">
            <a:off x="8308938" y="1987215"/>
            <a:ext cx="914400" cy="914400"/>
          </a:xfrm>
          <a:prstGeom prst="teardrop">
            <a:avLst>
              <a:gd name="adj" fmla="val 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0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385CEA7-381E-4631-978D-63D13CB25432}"/>
              </a:ext>
            </a:extLst>
          </p:cNvPr>
          <p:cNvSpPr txBox="1"/>
          <p:nvPr/>
        </p:nvSpPr>
        <p:spPr>
          <a:xfrm>
            <a:off x="323599" y="1374548"/>
            <a:ext cx="3184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Im Alten Testament gab es die religiöse Anweisung u.a.</a:t>
            </a:r>
          </a:p>
          <a:p>
            <a:r>
              <a:rPr lang="de-DE" sz="2400" b="1" dirty="0"/>
              <a:t>Gott </a:t>
            </a:r>
            <a:r>
              <a:rPr lang="de-DE" sz="2400" b="1" dirty="0">
                <a:solidFill>
                  <a:srgbClr val="7030A0"/>
                </a:solidFill>
              </a:rPr>
              <a:t>als Sühne für Schuld </a:t>
            </a:r>
            <a:r>
              <a:rPr lang="de-DE" sz="2400" b="1" dirty="0"/>
              <a:t>oder </a:t>
            </a:r>
            <a:r>
              <a:rPr lang="de-DE" sz="2400" b="1" dirty="0">
                <a:solidFill>
                  <a:srgbClr val="7030A0"/>
                </a:solidFill>
              </a:rPr>
              <a:t>zum Dank </a:t>
            </a:r>
          </a:p>
          <a:p>
            <a:r>
              <a:rPr lang="de-DE" sz="2400" b="1" dirty="0"/>
              <a:t>Tieropfer darzubringen.</a:t>
            </a:r>
          </a:p>
          <a:p>
            <a:endParaRPr lang="de-DE" sz="2400" b="1" dirty="0"/>
          </a:p>
          <a:p>
            <a:r>
              <a:rPr lang="de-DE" sz="2400" b="1" dirty="0"/>
              <a:t>Im Neuen Testament </a:t>
            </a:r>
            <a:r>
              <a:rPr lang="de-DE" sz="2400" b="1" dirty="0">
                <a:solidFill>
                  <a:srgbClr val="7030A0"/>
                </a:solidFill>
              </a:rPr>
              <a:t>opfern</a:t>
            </a:r>
            <a:r>
              <a:rPr lang="de-DE" sz="2400" b="1" dirty="0"/>
              <a:t> Maria und Josef als </a:t>
            </a:r>
            <a:r>
              <a:rPr lang="de-DE" sz="2400" b="1" dirty="0">
                <a:solidFill>
                  <a:srgbClr val="7030A0"/>
                </a:solidFill>
              </a:rPr>
              <a:t>Dank</a:t>
            </a:r>
            <a:r>
              <a:rPr lang="de-DE" sz="2400" b="1" dirty="0"/>
              <a:t> für die Geburt Jesu zwei Tauben.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9DD65D-2A83-421F-AE3F-E3BF523F4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28" y="1153550"/>
            <a:ext cx="7910515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5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951567-D78A-4CC7-AFDF-1AFE2BB5D4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 b="752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E07F481B-1E19-497A-B97C-64A2BAA9984D}"/>
              </a:ext>
            </a:extLst>
          </p:cNvPr>
          <p:cNvSpPr/>
          <p:nvPr/>
        </p:nvSpPr>
        <p:spPr>
          <a:xfrm>
            <a:off x="595854" y="3429005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Wähle</a:t>
            </a:r>
            <a:r>
              <a:rPr lang="en-US" sz="2400" b="1" dirty="0"/>
              <a:t> </a:t>
            </a:r>
            <a:r>
              <a:rPr lang="en-US" sz="2400" b="1" dirty="0" err="1"/>
              <a:t>eine</a:t>
            </a:r>
            <a:r>
              <a:rPr lang="en-US" sz="2400" b="1" dirty="0"/>
              <a:t> Taube </a:t>
            </a:r>
            <a:r>
              <a:rPr lang="en-US" sz="2400" b="1" dirty="0" err="1"/>
              <a:t>oder</a:t>
            </a:r>
            <a:r>
              <a:rPr lang="en-US" sz="2400" b="1" dirty="0"/>
              <a:t> </a:t>
            </a:r>
            <a:r>
              <a:rPr lang="en-US" sz="2400" b="1" dirty="0" err="1"/>
              <a:t>ein</a:t>
            </a:r>
            <a:r>
              <a:rPr lang="en-US" sz="2400" b="1" dirty="0"/>
              <a:t> </a:t>
            </a:r>
            <a:r>
              <a:rPr lang="en-US" sz="2400" b="1" dirty="0" err="1"/>
              <a:t>Lamm</a:t>
            </a:r>
            <a:r>
              <a:rPr lang="en-US" sz="2400" b="1" dirty="0"/>
              <a:t>. 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 </a:t>
            </a:r>
            <a:r>
              <a:rPr lang="en-US" sz="2400" b="1" dirty="0" err="1"/>
              <a:t>Schreibe</a:t>
            </a:r>
            <a:r>
              <a:rPr lang="en-US" sz="2400" b="1" dirty="0"/>
              <a:t> </a:t>
            </a:r>
            <a:r>
              <a:rPr lang="en-US" sz="2400" b="1" dirty="0" err="1"/>
              <a:t>oder</a:t>
            </a:r>
            <a:r>
              <a:rPr lang="en-US" sz="2400" b="1" dirty="0"/>
              <a:t> male!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Du </a:t>
            </a:r>
            <a:r>
              <a:rPr lang="en-US" sz="2400" b="1" i="1" dirty="0" err="1"/>
              <a:t>kannst</a:t>
            </a:r>
            <a:r>
              <a:rPr lang="en-US" sz="2400" b="1" i="1" dirty="0"/>
              <a:t> </a:t>
            </a:r>
            <a:r>
              <a:rPr lang="en-US" sz="2400" b="1" i="1" dirty="0" err="1"/>
              <a:t>auch</a:t>
            </a:r>
            <a:r>
              <a:rPr lang="en-US" sz="2400" b="1" i="1" dirty="0"/>
              <a:t> </a:t>
            </a:r>
            <a:r>
              <a:rPr lang="en-US" sz="2400" b="1" i="1" dirty="0" err="1"/>
              <a:t>einfach</a:t>
            </a:r>
            <a:r>
              <a:rPr lang="en-US" sz="2400" b="1" i="1" dirty="0"/>
              <a:t> </a:t>
            </a:r>
            <a:r>
              <a:rPr lang="en-US" sz="2400" b="1" i="1" dirty="0" err="1"/>
              <a:t>einen</a:t>
            </a:r>
            <a:r>
              <a:rPr lang="en-US" sz="2400" b="1" i="1" dirty="0"/>
              <a:t> </a:t>
            </a:r>
            <a:r>
              <a:rPr lang="en-US" sz="2400" b="1" i="1" dirty="0" err="1"/>
              <a:t>Zettel</a:t>
            </a:r>
            <a:r>
              <a:rPr lang="en-US" sz="2400" b="1" i="1" dirty="0"/>
              <a:t> </a:t>
            </a:r>
            <a:r>
              <a:rPr lang="en-US" sz="2400" b="1" i="1" dirty="0" err="1"/>
              <a:t>nehmen</a:t>
            </a:r>
            <a:r>
              <a:rPr lang="en-US" sz="2400" b="1" i="1" dirty="0">
                <a:sym typeface="Wingdings" panose="05000000000000000000" pitchFamily="2" charset="2"/>
              </a:rPr>
              <a:t></a:t>
            </a:r>
            <a:endParaRPr lang="en-US" sz="24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6AC724-3B9C-44BF-9A63-C754F8860CD4}"/>
              </a:ext>
            </a:extLst>
          </p:cNvPr>
          <p:cNvSpPr txBox="1"/>
          <p:nvPr/>
        </p:nvSpPr>
        <p:spPr>
          <a:xfrm>
            <a:off x="477078" y="2202812"/>
            <a:ext cx="4349139" cy="83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Auf was </a:t>
            </a:r>
            <a:r>
              <a:rPr lang="en-US" sz="2400" b="1" dirty="0" err="1">
                <a:solidFill>
                  <a:srgbClr val="0070C0"/>
                </a:solidFill>
              </a:rPr>
              <a:t>würdest</a:t>
            </a:r>
            <a:r>
              <a:rPr lang="en-US" sz="2400" b="1" dirty="0">
                <a:solidFill>
                  <a:srgbClr val="0070C0"/>
                </a:solidFill>
              </a:rPr>
              <a:t> du </a:t>
            </a:r>
            <a:r>
              <a:rPr lang="en-US" sz="2400" b="1" dirty="0" err="1">
                <a:solidFill>
                  <a:srgbClr val="0070C0"/>
                </a:solidFill>
              </a:rPr>
              <a:t>verzichten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um </a:t>
            </a:r>
            <a:r>
              <a:rPr lang="en-US" sz="2400" b="1" dirty="0" err="1">
                <a:solidFill>
                  <a:srgbClr val="0070C0"/>
                </a:solidFill>
              </a:rPr>
              <a:t>mehr</a:t>
            </a:r>
            <a:r>
              <a:rPr lang="en-US" sz="2400" b="1" dirty="0">
                <a:solidFill>
                  <a:srgbClr val="0070C0"/>
                </a:solidFill>
              </a:rPr>
              <a:t> Zeit </a:t>
            </a:r>
            <a:r>
              <a:rPr lang="en-US" sz="2400" b="1" dirty="0" err="1">
                <a:solidFill>
                  <a:srgbClr val="0070C0"/>
                </a:solidFill>
              </a:rPr>
              <a:t>für</a:t>
            </a:r>
            <a:r>
              <a:rPr lang="en-US" sz="2400" b="1" dirty="0">
                <a:solidFill>
                  <a:srgbClr val="0070C0"/>
                </a:solidFill>
              </a:rPr>
              <a:t> Gott </a:t>
            </a:r>
            <a:r>
              <a:rPr lang="en-US" sz="2400" b="1" dirty="0" err="1">
                <a:solidFill>
                  <a:srgbClr val="0070C0"/>
                </a:solidFill>
              </a:rPr>
              <a:t>zu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haben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766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34" descr="InkedJesus_LI">
            <a:extLst>
              <a:ext uri="{FF2B5EF4-FFF2-40B4-BE49-F238E27FC236}">
                <a16:creationId xmlns:a16="http://schemas.microsoft.com/office/drawing/2014/main" id="{39D900D2-4225-4CA2-B8B4-A257A2892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" b="2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D2D0DE1-58C1-4E67-B7E5-35C399901DD4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+mj-lt"/>
                <a:ea typeface="+mj-ea"/>
                <a:cs typeface="+mj-cs"/>
              </a:rPr>
              <a:t>Das </a:t>
            </a:r>
            <a:r>
              <a:rPr lang="en-US" sz="8000" dirty="0" err="1">
                <a:latin typeface="+mj-lt"/>
                <a:ea typeface="+mj-ea"/>
                <a:cs typeface="+mj-cs"/>
              </a:rPr>
              <a:t>steht</a:t>
            </a:r>
            <a:r>
              <a:rPr lang="en-US" sz="8000" dirty="0">
                <a:latin typeface="+mj-lt"/>
                <a:ea typeface="+mj-ea"/>
                <a:cs typeface="+mj-cs"/>
              </a:rPr>
              <a:t> in der </a:t>
            </a:r>
            <a:r>
              <a:rPr lang="en-US" sz="8000" dirty="0" err="1">
                <a:latin typeface="+mj-lt"/>
                <a:ea typeface="+mj-ea"/>
                <a:cs typeface="+mj-cs"/>
              </a:rPr>
              <a:t>Bibel</a:t>
            </a:r>
            <a:r>
              <a:rPr lang="en-US" sz="8000" dirty="0">
                <a:latin typeface="+mj-lt"/>
                <a:ea typeface="+mj-ea"/>
                <a:cs typeface="+mj-cs"/>
              </a:rPr>
              <a:t> </a:t>
            </a:r>
            <a:r>
              <a:rPr lang="en-US" sz="8000" dirty="0" err="1">
                <a:latin typeface="+mj-lt"/>
                <a:ea typeface="+mj-ea"/>
                <a:cs typeface="+mj-cs"/>
              </a:rPr>
              <a:t>auch</a:t>
            </a:r>
            <a:r>
              <a:rPr lang="en-US" sz="8000" dirty="0">
                <a:latin typeface="+mj-lt"/>
                <a:ea typeface="+mj-ea"/>
                <a:cs typeface="+mj-cs"/>
              </a:rPr>
              <a:t> </a:t>
            </a:r>
            <a:r>
              <a:rPr lang="en-US" sz="8000" dirty="0" err="1">
                <a:latin typeface="+mj-lt"/>
                <a:ea typeface="+mj-ea"/>
                <a:cs typeface="+mj-cs"/>
              </a:rPr>
              <a:t>zum</a:t>
            </a:r>
            <a:r>
              <a:rPr lang="en-US" sz="8000" dirty="0">
                <a:latin typeface="+mj-lt"/>
                <a:ea typeface="+mj-ea"/>
                <a:cs typeface="+mj-cs"/>
              </a:rPr>
              <a:t> </a:t>
            </a:r>
            <a:r>
              <a:rPr lang="en-US" sz="8000" dirty="0" err="1">
                <a:latin typeface="+mj-lt"/>
                <a:ea typeface="+mj-ea"/>
                <a:cs typeface="+mj-cs"/>
              </a:rPr>
              <a:t>Thema</a:t>
            </a:r>
            <a:r>
              <a:rPr lang="en-US" sz="80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+mj-lt"/>
                <a:ea typeface="+mj-ea"/>
                <a:cs typeface="+mj-cs"/>
              </a:rPr>
              <a:t>Fasten und </a:t>
            </a:r>
            <a:r>
              <a:rPr lang="en-US" sz="8000" dirty="0" err="1">
                <a:latin typeface="+mj-lt"/>
                <a:ea typeface="+mj-ea"/>
                <a:cs typeface="+mj-cs"/>
              </a:rPr>
              <a:t>Opfern</a:t>
            </a:r>
            <a:r>
              <a:rPr lang="en-US" sz="8000" dirty="0">
                <a:latin typeface="+mj-lt"/>
                <a:ea typeface="+mj-ea"/>
                <a:cs typeface="+mj-cs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20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AB9F9A2-C12F-45EB-98F2-8F75F4A12331}"/>
              </a:ext>
            </a:extLst>
          </p:cNvPr>
          <p:cNvSpPr/>
          <p:nvPr/>
        </p:nvSpPr>
        <p:spPr>
          <a:xfrm>
            <a:off x="318098" y="1006836"/>
            <a:ext cx="6096000" cy="1600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0525"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Richtig leben und Gerechtigkeit tun </a:t>
            </a:r>
            <a:b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Gott lieber als Opfer.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Sprüche 21:3 frei nach Luther 2017 übersetzt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 descr="facebook">
            <a:extLst>
              <a:ext uri="{FF2B5EF4-FFF2-40B4-BE49-F238E27FC236}">
                <a16:creationId xmlns:a16="http://schemas.microsoft.com/office/drawing/2014/main" id="{40571085-EC98-40A6-90A3-B812513B5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5" y="31672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5" name="Rechteck 14" descr="twitter">
            <a:extLst>
              <a:ext uri="{FF2B5EF4-FFF2-40B4-BE49-F238E27FC236}">
                <a16:creationId xmlns:a16="http://schemas.microsoft.com/office/drawing/2014/main" id="{DD4D0038-2FC5-432F-B247-D7801D730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5" y="31672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6" name="Rechteck 15" descr="mail">
            <a:extLst>
              <a:ext uri="{FF2B5EF4-FFF2-40B4-BE49-F238E27FC236}">
                <a16:creationId xmlns:a16="http://schemas.microsoft.com/office/drawing/2014/main" id="{7C65E03F-EC34-4165-81B4-EFDD437A1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5" y="31672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1DD561C8-FD3A-408C-8E34-91E56CC6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98" y="2687240"/>
            <a:ext cx="56851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 sagt: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Geht aber hin und lernt, was das heißt: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»Barmherzigkeit will ich und nicht Opfer.«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Matthäus 9:13</a:t>
            </a: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Luther 2017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89A4BDC-4C15-4DA5-981B-FEC90026D247}"/>
              </a:ext>
            </a:extLst>
          </p:cNvPr>
          <p:cNvSpPr/>
          <p:nvPr/>
        </p:nvSpPr>
        <p:spPr>
          <a:xfrm>
            <a:off x="318098" y="4883657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/>
              <a:t>In Barmherzigkeit findest du zwei Wörter:</a:t>
            </a:r>
          </a:p>
          <a:p>
            <a:r>
              <a:rPr lang="de-DE" sz="2400" dirty="0"/>
              <a:t>Er</a:t>
            </a:r>
            <a:r>
              <a:rPr lang="de-DE" sz="2400" b="1" u="sng" dirty="0"/>
              <a:t>barm</a:t>
            </a:r>
            <a:r>
              <a:rPr lang="de-DE" sz="2400" dirty="0"/>
              <a:t>en </a:t>
            </a:r>
          </a:p>
          <a:p>
            <a:r>
              <a:rPr lang="de-DE" sz="2400" dirty="0"/>
              <a:t>+ Herz </a:t>
            </a:r>
          </a:p>
          <a:p>
            <a:pPr lvl="0"/>
            <a:r>
              <a:rPr lang="de-DE" sz="2400" dirty="0"/>
              <a:t>Erbarmen = Mitleid oder</a:t>
            </a:r>
          </a:p>
          <a:p>
            <a:pPr lvl="0"/>
            <a:r>
              <a:rPr lang="de-DE" sz="2400" dirty="0"/>
              <a:t>jemanden helfen</a:t>
            </a:r>
          </a:p>
          <a:p>
            <a:pPr lvl="0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7131875-0EB0-4F39-B66B-421BBE25C826}"/>
              </a:ext>
            </a:extLst>
          </p:cNvPr>
          <p:cNvSpPr txBox="1"/>
          <p:nvPr/>
        </p:nvSpPr>
        <p:spPr>
          <a:xfrm>
            <a:off x="318098" y="4316223"/>
            <a:ext cx="41211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Wörter klären:  Barmherzigkeit</a:t>
            </a:r>
            <a:endParaRPr lang="de-DE" sz="2400" dirty="0"/>
          </a:p>
          <a:p>
            <a:endParaRPr lang="de-DE" dirty="0"/>
          </a:p>
        </p:txBody>
      </p:sp>
      <p:sp>
        <p:nvSpPr>
          <p:cNvPr id="25" name="Herz 24">
            <a:extLst>
              <a:ext uri="{FF2B5EF4-FFF2-40B4-BE49-F238E27FC236}">
                <a16:creationId xmlns:a16="http://schemas.microsoft.com/office/drawing/2014/main" id="{325E930E-56C2-4B7D-A1B1-132A99858624}"/>
              </a:ext>
            </a:extLst>
          </p:cNvPr>
          <p:cNvSpPr/>
          <p:nvPr/>
        </p:nvSpPr>
        <p:spPr>
          <a:xfrm>
            <a:off x="3783588" y="5646563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pic>
        <p:nvPicPr>
          <p:cNvPr id="26" name="Grafik 25" descr="Fenster, Kirchenfenster, Buntglasfenster, Kirche">
            <a:extLst>
              <a:ext uri="{FF2B5EF4-FFF2-40B4-BE49-F238E27FC236}">
                <a16:creationId xmlns:a16="http://schemas.microsoft.com/office/drawing/2014/main" id="{CCB6C413-6F32-4944-85D9-FCFDC7E681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82" y="943287"/>
            <a:ext cx="5459715" cy="5842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02E0432-2055-487D-BABE-F93455F6D13C}"/>
              </a:ext>
            </a:extLst>
          </p:cNvPr>
          <p:cNvSpPr txBox="1"/>
          <p:nvPr/>
        </p:nvSpPr>
        <p:spPr>
          <a:xfrm>
            <a:off x="157582" y="214210"/>
            <a:ext cx="11963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highlight>
                  <a:srgbClr val="C0C0C0"/>
                </a:highlight>
              </a:rPr>
              <a:t>Ein weiterer wichtiger Aspekt zum Thema Fasten und Opfer findet sich in mehrere Schriften </a:t>
            </a:r>
          </a:p>
          <a:p>
            <a:r>
              <a:rPr lang="de-DE" sz="2400" b="1" dirty="0">
                <a:highlight>
                  <a:srgbClr val="C0C0C0"/>
                </a:highlight>
              </a:rPr>
              <a:t>des Alten und Neuen Testamentes der Bibel: </a:t>
            </a:r>
          </a:p>
        </p:txBody>
      </p:sp>
    </p:spTree>
    <p:extLst>
      <p:ext uri="{BB962C8B-B14F-4D97-AF65-F5344CB8AC3E}">
        <p14:creationId xmlns:p14="http://schemas.microsoft.com/office/powerpoint/2010/main" val="1942725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89299B7-5FCB-4CC9-AC78-10C42D11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42" y="1422138"/>
            <a:ext cx="44276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"Liebe will ich von euch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und nicht,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dass ihr mir die Tiere schlachtet!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Ihr sollt mir nicht Brandopfer darbringen,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sondern tun, was mir gefällt."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Hosea</a:t>
            </a: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6,6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3B2C90-D5F5-4E7D-ADE2-AB4F28C43A6D}"/>
              </a:ext>
            </a:extLst>
          </p:cNvPr>
          <p:cNvSpPr txBox="1"/>
          <p:nvPr/>
        </p:nvSpPr>
        <p:spPr>
          <a:xfrm>
            <a:off x="7047951" y="1709012"/>
            <a:ext cx="502644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Begreift doch endlich, </a:t>
            </a:r>
          </a:p>
          <a:p>
            <a:r>
              <a:rPr lang="de-DE" sz="2400" dirty="0"/>
              <a:t>was Gott meint, wenn er sagt: </a:t>
            </a:r>
          </a:p>
          <a:p>
            <a:endParaRPr lang="de-DE" sz="2400" dirty="0"/>
          </a:p>
          <a:p>
            <a:r>
              <a:rPr lang="de-DE" sz="2400" dirty="0"/>
              <a:t>›Wenn jemand </a:t>
            </a:r>
            <a:r>
              <a:rPr lang="de-DE" sz="2400" b="1" dirty="0"/>
              <a:t>barmherzig</a:t>
            </a:r>
            <a:r>
              <a:rPr lang="de-DE" sz="2400" dirty="0"/>
              <a:t> ist,</a:t>
            </a:r>
          </a:p>
          <a:p>
            <a:r>
              <a:rPr lang="de-DE" sz="2400" dirty="0"/>
              <a:t> so ist mir das lieber als</a:t>
            </a:r>
          </a:p>
          <a:p>
            <a:r>
              <a:rPr lang="de-DE" sz="2400" dirty="0"/>
              <a:t> irgendwelche Opfer und Gaben.</a:t>
            </a:r>
          </a:p>
          <a:p>
            <a:endParaRPr lang="de-DE" sz="2400" baseline="30000" dirty="0"/>
          </a:p>
          <a:p>
            <a:r>
              <a:rPr lang="de-DE" sz="2400" dirty="0"/>
              <a:t> Ich bin gekommen, um Sünder </a:t>
            </a:r>
          </a:p>
          <a:p>
            <a:r>
              <a:rPr lang="de-DE" sz="2400" dirty="0"/>
              <a:t>in die Gemeinschaft mit Gott zu rufen, </a:t>
            </a:r>
          </a:p>
          <a:p>
            <a:r>
              <a:rPr lang="de-DE" sz="2400" dirty="0"/>
              <a:t>und nicht solche, </a:t>
            </a:r>
          </a:p>
          <a:p>
            <a:r>
              <a:rPr lang="de-DE" sz="2400" dirty="0"/>
              <a:t>die sich sowieso für gut genug halten.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B35EBB-CE5D-4E4D-BC07-C1D55A22E91A}"/>
              </a:ext>
            </a:extLst>
          </p:cNvPr>
          <p:cNvSpPr/>
          <p:nvPr/>
        </p:nvSpPr>
        <p:spPr>
          <a:xfrm>
            <a:off x="7379256" y="5740885"/>
            <a:ext cx="2890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>
                <a:hlinkClick r:id="rId2"/>
              </a:rPr>
              <a:t>Hos 6,6</a:t>
            </a:r>
            <a:r>
              <a:rPr lang="de-DE" dirty="0"/>
              <a:t>; </a:t>
            </a:r>
            <a:r>
              <a:rPr lang="de-DE" dirty="0" err="1">
                <a:hlinkClick r:id="rId3"/>
              </a:rPr>
              <a:t>Mt</a:t>
            </a:r>
            <a:r>
              <a:rPr lang="de-DE" dirty="0">
                <a:hlinkClick r:id="rId3"/>
              </a:rPr>
              <a:t> 12,7</a:t>
            </a:r>
            <a:r>
              <a:rPr lang="de-DE" dirty="0"/>
              <a:t>; </a:t>
            </a:r>
            <a:r>
              <a:rPr lang="de-DE" dirty="0" err="1">
                <a:hlinkClick r:id="rId4"/>
              </a:rPr>
              <a:t>Mt</a:t>
            </a:r>
            <a:r>
              <a:rPr lang="de-DE" dirty="0">
                <a:hlinkClick r:id="rId4"/>
              </a:rPr>
              <a:t> 23,23</a:t>
            </a:r>
            <a:r>
              <a:rPr lang="de-DE" dirty="0"/>
              <a:t>; </a:t>
            </a:r>
          </a:p>
          <a:p>
            <a:r>
              <a:rPr lang="de-DE" dirty="0">
                <a:hlinkClick r:id="rId5"/>
              </a:rPr>
              <a:t>Mk 2,18</a:t>
            </a:r>
            <a:r>
              <a:rPr lang="de-DE" dirty="0"/>
              <a:t>; </a:t>
            </a:r>
            <a:r>
              <a:rPr lang="de-DE" dirty="0" err="1">
                <a:hlinkClick r:id="rId6"/>
              </a:rPr>
              <a:t>Lk</a:t>
            </a:r>
            <a:r>
              <a:rPr lang="de-DE" dirty="0">
                <a:hlinkClick r:id="rId6"/>
              </a:rPr>
              <a:t> 5,33</a:t>
            </a:r>
            <a:r>
              <a:rPr lang="de-DE" dirty="0"/>
              <a:t>; </a:t>
            </a:r>
            <a:r>
              <a:rPr lang="de-DE" dirty="0">
                <a:hlinkClick r:id="rId7"/>
              </a:rPr>
              <a:t>1Tim 1,15</a:t>
            </a:r>
            <a:r>
              <a:rPr lang="de-DE" dirty="0"/>
              <a:t>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2431BF-2AA4-4801-AD54-5E1862033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54" y="2859565"/>
            <a:ext cx="2799601" cy="3683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579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738B322-366B-4731-88B7-F321C723F59F}"/>
              </a:ext>
            </a:extLst>
          </p:cNvPr>
          <p:cNvSpPr/>
          <p:nvPr/>
        </p:nvSpPr>
        <p:spPr>
          <a:xfrm>
            <a:off x="3803852" y="400846"/>
            <a:ext cx="447827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Theologisieren mit der Platzdecken-Methode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C:\Users\susanne.gaertner\AppData\Local\Microsoft\Windows\INetCache\Content.Word\Platzdeckchen.png">
            <a:extLst>
              <a:ext uri="{FF2B5EF4-FFF2-40B4-BE49-F238E27FC236}">
                <a16:creationId xmlns:a16="http://schemas.microsoft.com/office/drawing/2014/main" id="{78D65C7E-DCE1-40EF-A0F3-70F2044C9F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0566" y="-893298"/>
            <a:ext cx="5472332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87048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AB9F9A2-C12F-45EB-98F2-8F75F4A12331}"/>
              </a:ext>
            </a:extLst>
          </p:cNvPr>
          <p:cNvSpPr/>
          <p:nvPr/>
        </p:nvSpPr>
        <p:spPr>
          <a:xfrm>
            <a:off x="357809" y="2796949"/>
            <a:ext cx="6096000" cy="2025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 ein 4er-Team.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Bibelverse!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0525"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Richtig leben und Gerechtigkeit tun </a:t>
            </a:r>
            <a:b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Gott lieber als Opfer.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Sprüche 21:3 frei nach Luther 2017 übersetzt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 descr="facebook">
            <a:extLst>
              <a:ext uri="{FF2B5EF4-FFF2-40B4-BE49-F238E27FC236}">
                <a16:creationId xmlns:a16="http://schemas.microsoft.com/office/drawing/2014/main" id="{40571085-EC98-40A6-90A3-B812513B5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5" y="31672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5" name="Rechteck 14" descr="twitter">
            <a:extLst>
              <a:ext uri="{FF2B5EF4-FFF2-40B4-BE49-F238E27FC236}">
                <a16:creationId xmlns:a16="http://schemas.microsoft.com/office/drawing/2014/main" id="{DD4D0038-2FC5-432F-B247-D7801D730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5" y="31672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6" name="Rechteck 15" descr="mail">
            <a:extLst>
              <a:ext uri="{FF2B5EF4-FFF2-40B4-BE49-F238E27FC236}">
                <a16:creationId xmlns:a16="http://schemas.microsoft.com/office/drawing/2014/main" id="{7C65E03F-EC34-4165-81B4-EFDD437A1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165" y="31672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1DD561C8-FD3A-408C-8E34-91E56CC6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273" y="3574420"/>
            <a:ext cx="568518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 sagt: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Geht aber hin und lernt, was das heißt: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»Barmherzigkeit will ich und nicht Opfer.«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Matthäus 9:13</a:t>
            </a: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Luther 2017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33655230-2F65-4B00-BA56-8D64CB1ED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" y="5148120"/>
            <a:ext cx="7133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400" dirty="0"/>
              <a:t>2. Schreibe ohne zu Reden in den Rand, was du denkst!</a:t>
            </a:r>
          </a:p>
          <a:p>
            <a:r>
              <a:rPr lang="de-DE" sz="2400" dirty="0"/>
              <a:t>3. Erzählt euch, was ihr über die Bibelverse denkt.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4FFBBAE-D521-4769-A0BC-E9724D0BC919}"/>
              </a:ext>
            </a:extLst>
          </p:cNvPr>
          <p:cNvSpPr/>
          <p:nvPr/>
        </p:nvSpPr>
        <p:spPr>
          <a:xfrm>
            <a:off x="357809" y="6013884"/>
            <a:ext cx="6990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</a:rPr>
              <a:t>4. Schreibt eure gemeinsamen Gedanken in die Mitte !</a:t>
            </a:r>
            <a:endParaRPr lang="de-DE" sz="24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89A4BDC-4C15-4DA5-981B-FEC90026D247}"/>
              </a:ext>
            </a:extLst>
          </p:cNvPr>
          <p:cNvSpPr/>
          <p:nvPr/>
        </p:nvSpPr>
        <p:spPr>
          <a:xfrm>
            <a:off x="357809" y="95078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In Barmherzigkeit findest du zwei Wörter:</a:t>
            </a:r>
          </a:p>
          <a:p>
            <a:r>
              <a:rPr lang="de-DE" dirty="0"/>
              <a:t> Er</a:t>
            </a:r>
            <a:r>
              <a:rPr lang="de-DE" b="1" u="sng" dirty="0"/>
              <a:t>barm</a:t>
            </a:r>
            <a:r>
              <a:rPr lang="de-DE" dirty="0"/>
              <a:t>en </a:t>
            </a:r>
          </a:p>
          <a:p>
            <a:r>
              <a:rPr lang="de-DE" dirty="0"/>
              <a:t>+ Herz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Erbarmen = Mitleid oder</a:t>
            </a:r>
          </a:p>
          <a:p>
            <a:pPr lvl="0"/>
            <a:r>
              <a:rPr lang="de-DE" dirty="0"/>
              <a:t>jemanden helfen</a:t>
            </a:r>
          </a:p>
          <a:p>
            <a:pPr lvl="0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7131875-0EB0-4F39-B66B-421BBE25C826}"/>
              </a:ext>
            </a:extLst>
          </p:cNvPr>
          <p:cNvSpPr txBox="1"/>
          <p:nvPr/>
        </p:nvSpPr>
        <p:spPr>
          <a:xfrm>
            <a:off x="357809" y="422385"/>
            <a:ext cx="313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Wörter klären:  Barmherzigkeit</a:t>
            </a:r>
            <a:endParaRPr lang="de-DE" dirty="0"/>
          </a:p>
          <a:p>
            <a:endParaRPr lang="de-DE" dirty="0"/>
          </a:p>
        </p:txBody>
      </p:sp>
      <p:sp>
        <p:nvSpPr>
          <p:cNvPr id="25" name="Herz 24">
            <a:extLst>
              <a:ext uri="{FF2B5EF4-FFF2-40B4-BE49-F238E27FC236}">
                <a16:creationId xmlns:a16="http://schemas.microsoft.com/office/drawing/2014/main" id="{325E930E-56C2-4B7D-A1B1-132A99858624}"/>
              </a:ext>
            </a:extLst>
          </p:cNvPr>
          <p:cNvSpPr/>
          <p:nvPr/>
        </p:nvSpPr>
        <p:spPr>
          <a:xfrm>
            <a:off x="3490526" y="1502367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6" name="Grafik 25" descr="Fenster, Kirchenfenster, Buntglasfenster, Kirche">
            <a:extLst>
              <a:ext uri="{FF2B5EF4-FFF2-40B4-BE49-F238E27FC236}">
                <a16:creationId xmlns:a16="http://schemas.microsoft.com/office/drawing/2014/main" id="{CCB6C413-6F32-4944-85D9-FCFDC7E681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68" y="140554"/>
            <a:ext cx="3461301" cy="3556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7222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ED7D88A-2C3A-4B18-A543-AE88A261B88B}"/>
              </a:ext>
            </a:extLst>
          </p:cNvPr>
          <p:cNvSpPr/>
          <p:nvPr/>
        </p:nvSpPr>
        <p:spPr>
          <a:xfrm>
            <a:off x="225285" y="278663"/>
            <a:ext cx="117414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</a:rPr>
              <a:t>Das Gleichnis vom barmherzigen Samariter etwas anders erzählt …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Was ist für Gott ein gutes Opfer? 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Jesus erzählt: 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Ein Mann ging von Jerusalem nach Jericho hinab und wurde von Räubern überfallen. Sie plünderten ihn aus und schlugen ihn nieder; dann gingen sie weg und ließen ihn halbtot liegen.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Zufällig kam ein Priester denselben Weg herab; er sah ihn und ging vorüber.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Er musste schnell zum Tempel. Die Menschen warteten auf ihn. Sie wollten Gott Opfertiere schenken. Der Priester musste für sie die Opfertiere schlachten.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Ebenso kam auch ein anderer Priester zu der Stelle; er sah ihn und ging auch vorüber. Denn er musste schnell zum Tempel und dort beten.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Ein Samariter aber, ein Fremder, der auf einer Geschäftsreise war, kam zu ihm; 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er sah ihn und hatte Mitleid, ging zu ihm hin, goss Öl und Wein auf seine Wunden und verband sie.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Dann hob er ihn auf sein eigenes Reittier, brachte ihn zu einem Gasthaus und sorgte für ihn. Seine Geschäfte mussten warten.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Und am nächsten Morgen gab er dem Wirt Geld und sagte: 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Sorge für ihn, und wenn du mehr für ihn brauchst, werde ich es dir bezahlen, wenn ich wiederkomme.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1F2D34-F886-4B16-9201-94ABC0DE0896}"/>
              </a:ext>
            </a:extLst>
          </p:cNvPr>
          <p:cNvSpPr txBox="1"/>
          <p:nvPr/>
        </p:nvSpPr>
        <p:spPr>
          <a:xfrm>
            <a:off x="2411893" y="5406886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latin typeface="Arial" panose="020B0604020202020204" pitchFamily="34" charset="0"/>
                <a:ea typeface="Times New Roman" panose="02020603050405020304" pitchFamily="18" charset="0"/>
              </a:rPr>
              <a:t>Fragen: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Was tun die Priester?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Was opfern die Priester?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390775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Auf was verzichten sie?	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390775" algn="l"/>
              </a:tabLs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CFD282-2AD3-4547-98CA-D70CBC7CFFF3}"/>
              </a:ext>
            </a:extLst>
          </p:cNvPr>
          <p:cNvSpPr txBox="1"/>
          <p:nvPr/>
        </p:nvSpPr>
        <p:spPr>
          <a:xfrm>
            <a:off x="6679095" y="5729619"/>
            <a:ext cx="312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Was macht der Samariter?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Was opfert der Samariter?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Auf was verzichtet er?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9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4CA5DD0-9E47-44BA-9DF5-D5C7A9EFF066}"/>
              </a:ext>
            </a:extLst>
          </p:cNvPr>
          <p:cNvSpPr/>
          <p:nvPr/>
        </p:nvSpPr>
        <p:spPr>
          <a:xfrm>
            <a:off x="675860" y="829054"/>
            <a:ext cx="37238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1.</a:t>
            </a:r>
          </a:p>
          <a:p>
            <a:endParaRPr lang="de-DE" sz="2400" dirty="0"/>
          </a:p>
          <a:p>
            <a:r>
              <a:rPr lang="de-DE" sz="2400" dirty="0"/>
              <a:t>Element</a:t>
            </a:r>
          </a:p>
          <a:p>
            <a:r>
              <a:rPr lang="de-DE" sz="2400" dirty="0"/>
              <a:t>Hobby</a:t>
            </a:r>
          </a:p>
          <a:p>
            <a:r>
              <a:rPr lang="de-DE" sz="2400" dirty="0"/>
              <a:t>Liebhaberei</a:t>
            </a:r>
          </a:p>
          <a:p>
            <a:r>
              <a:rPr lang="de-DE" sz="2400" dirty="0"/>
              <a:t>Lieblingsbeschäftigung</a:t>
            </a:r>
          </a:p>
          <a:p>
            <a:r>
              <a:rPr lang="de-DE" sz="2400" dirty="0"/>
              <a:t>Neigung</a:t>
            </a:r>
          </a:p>
          <a:p>
            <a:r>
              <a:rPr lang="de-DE" sz="2400" dirty="0"/>
              <a:t>Steckenpferd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94D4DB-D69E-4B79-9D6F-8C5BDFB2A60A}"/>
              </a:ext>
            </a:extLst>
          </p:cNvPr>
          <p:cNvSpPr txBox="1"/>
          <p:nvPr/>
        </p:nvSpPr>
        <p:spPr>
          <a:xfrm>
            <a:off x="7991062" y="287950"/>
            <a:ext cx="2747162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2.</a:t>
            </a:r>
          </a:p>
          <a:p>
            <a:endParaRPr lang="de-DE" sz="2400" dirty="0"/>
          </a:p>
          <a:p>
            <a:r>
              <a:rPr lang="de-DE" sz="2400" dirty="0"/>
              <a:t>Anteilnahme</a:t>
            </a:r>
          </a:p>
          <a:p>
            <a:r>
              <a:rPr lang="de-DE" sz="2400" dirty="0"/>
              <a:t>Aufopferung</a:t>
            </a:r>
          </a:p>
          <a:p>
            <a:r>
              <a:rPr lang="de-DE" sz="2400" dirty="0"/>
              <a:t>Begeisterung</a:t>
            </a:r>
          </a:p>
          <a:p>
            <a:r>
              <a:rPr lang="de-DE" sz="2400" dirty="0"/>
              <a:t>Eifer</a:t>
            </a:r>
          </a:p>
          <a:p>
            <a:r>
              <a:rPr lang="de-DE" sz="2400" dirty="0">
                <a:effectLst/>
              </a:rPr>
              <a:t>Einsatz[</a:t>
            </a:r>
            <a:r>
              <a:rPr lang="de-DE" sz="2400" dirty="0" err="1">
                <a:effectLst/>
              </a:rPr>
              <a:t>bereitschaft</a:t>
            </a:r>
            <a:r>
              <a:rPr lang="de-DE" sz="2400" dirty="0">
                <a:effectLst/>
              </a:rPr>
              <a:t>]</a:t>
            </a:r>
          </a:p>
          <a:p>
            <a:r>
              <a:rPr lang="de-DE" sz="2400" dirty="0"/>
              <a:t>Feuereifer</a:t>
            </a:r>
          </a:p>
          <a:p>
            <a:r>
              <a:rPr lang="de-DE" sz="2400" dirty="0"/>
              <a:t>Hingabe</a:t>
            </a:r>
          </a:p>
          <a:p>
            <a:r>
              <a:rPr lang="de-DE" sz="2400" dirty="0"/>
              <a:t>Hingebung</a:t>
            </a:r>
          </a:p>
          <a:p>
            <a:r>
              <a:rPr lang="de-DE" sz="2400" dirty="0"/>
              <a:t>[innere] Beteiligung</a:t>
            </a:r>
          </a:p>
          <a:p>
            <a:r>
              <a:rPr lang="de-DE" sz="2400" dirty="0"/>
              <a:t>Leidenschaft</a:t>
            </a:r>
          </a:p>
          <a:p>
            <a:r>
              <a:rPr lang="de-DE" sz="2400" dirty="0"/>
              <a:t>Opferbereitschaft</a:t>
            </a:r>
          </a:p>
          <a:p>
            <a:r>
              <a:rPr lang="de-DE" sz="2400" dirty="0"/>
              <a:t>Inbrunst</a:t>
            </a:r>
          </a:p>
          <a:p>
            <a:r>
              <a:rPr lang="de-DE" sz="2400" dirty="0"/>
              <a:t>Engagement</a:t>
            </a:r>
          </a:p>
          <a:p>
            <a:r>
              <a:rPr lang="de-DE" sz="2400" dirty="0"/>
              <a:t>Enthusiasmus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FE603C-AE8E-426B-B0F9-2A74262F5586}"/>
              </a:ext>
            </a:extLst>
          </p:cNvPr>
          <p:cNvSpPr txBox="1"/>
          <p:nvPr/>
        </p:nvSpPr>
        <p:spPr>
          <a:xfrm>
            <a:off x="2639332" y="4272677"/>
            <a:ext cx="24569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3. </a:t>
            </a:r>
          </a:p>
          <a:p>
            <a:r>
              <a:rPr lang="de-DE" sz="2400" dirty="0"/>
              <a:t>Kreuzesweg</a:t>
            </a:r>
          </a:p>
          <a:p>
            <a:r>
              <a:rPr lang="de-DE" sz="2400" dirty="0"/>
              <a:t>Leiden</a:t>
            </a:r>
          </a:p>
          <a:p>
            <a:r>
              <a:rPr lang="de-DE" sz="2400" dirty="0"/>
              <a:t>Leidensgeschichte</a:t>
            </a:r>
          </a:p>
          <a:p>
            <a:r>
              <a:rPr lang="de-DE" sz="2400" dirty="0"/>
              <a:t>Martyrium</a:t>
            </a:r>
          </a:p>
          <a:p>
            <a:r>
              <a:rPr lang="de-DE" sz="2400" dirty="0"/>
              <a:t>Dornenweg</a:t>
            </a:r>
          </a:p>
          <a:p>
            <a:endParaRPr lang="de-DE" dirty="0"/>
          </a:p>
        </p:txBody>
      </p:sp>
      <p:sp>
        <p:nvSpPr>
          <p:cNvPr id="8" name="Explosion: 8 Zacken 7">
            <a:extLst>
              <a:ext uri="{FF2B5EF4-FFF2-40B4-BE49-F238E27FC236}">
                <a16:creationId xmlns:a16="http://schemas.microsoft.com/office/drawing/2014/main" id="{968A92F0-FEB0-4004-9094-EBAFABDD80FD}"/>
              </a:ext>
            </a:extLst>
          </p:cNvPr>
          <p:cNvSpPr/>
          <p:nvPr/>
        </p:nvSpPr>
        <p:spPr>
          <a:xfrm>
            <a:off x="3867809" y="993911"/>
            <a:ext cx="3603887" cy="3869637"/>
          </a:xfrm>
          <a:prstGeom prst="irregularSeal1">
            <a:avLst/>
          </a:prstGeom>
          <a:solidFill>
            <a:srgbClr val="821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Bradley Hand ITC" panose="03070402050302030203" pitchFamily="66" charset="0"/>
              </a:rPr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366505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Zacken 2">
            <a:extLst>
              <a:ext uri="{FF2B5EF4-FFF2-40B4-BE49-F238E27FC236}">
                <a16:creationId xmlns:a16="http://schemas.microsoft.com/office/drawing/2014/main" id="{6367E9A8-A469-4B44-BD0A-96F9014B5447}"/>
              </a:ext>
            </a:extLst>
          </p:cNvPr>
          <p:cNvSpPr/>
          <p:nvPr/>
        </p:nvSpPr>
        <p:spPr>
          <a:xfrm>
            <a:off x="7208827" y="-51870"/>
            <a:ext cx="2999630" cy="2085994"/>
          </a:xfrm>
          <a:prstGeom prst="irregularSeal1">
            <a:avLst/>
          </a:prstGeom>
          <a:solidFill>
            <a:srgbClr val="821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latin typeface="Bradley Hand ITC" panose="03070402050302030203" pitchFamily="66" charset="0"/>
              </a:rPr>
              <a:t>Passion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EA4C6A-7D74-4EEC-8169-8724D204F848}"/>
              </a:ext>
            </a:extLst>
          </p:cNvPr>
          <p:cNvSpPr txBox="1"/>
          <p:nvPr/>
        </p:nvSpPr>
        <p:spPr>
          <a:xfrm>
            <a:off x="281923" y="394122"/>
            <a:ext cx="6323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rgbClr val="7030A0"/>
                </a:solidFill>
              </a:rPr>
              <a:t>Die Passionszeit deuten und verstehen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FE2F2E-3406-48A0-A00D-437BAA045486}"/>
              </a:ext>
            </a:extLst>
          </p:cNvPr>
          <p:cNvSpPr txBox="1"/>
          <p:nvPr/>
        </p:nvSpPr>
        <p:spPr>
          <a:xfrm>
            <a:off x="259463" y="2037446"/>
            <a:ext cx="5610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rgbClr val="7030A0"/>
                </a:solidFill>
              </a:rPr>
              <a:t>Die Leidenschaft und Liebe Gottes</a:t>
            </a:r>
          </a:p>
          <a:p>
            <a:r>
              <a:rPr lang="de-DE" sz="3000" b="1" dirty="0">
                <a:solidFill>
                  <a:srgbClr val="7030A0"/>
                </a:solidFill>
              </a:rPr>
              <a:t>für den Menschen </a:t>
            </a:r>
          </a:p>
          <a:p>
            <a:r>
              <a:rPr lang="de-DE" sz="3000" b="1" dirty="0">
                <a:solidFill>
                  <a:srgbClr val="7030A0"/>
                </a:solidFill>
              </a:rPr>
              <a:t>deuten und verstehen.</a:t>
            </a:r>
          </a:p>
        </p:txBody>
      </p:sp>
      <p:sp>
        <p:nvSpPr>
          <p:cNvPr id="8" name="Pfeil: nach oben und unten 7">
            <a:extLst>
              <a:ext uri="{FF2B5EF4-FFF2-40B4-BE49-F238E27FC236}">
                <a16:creationId xmlns:a16="http://schemas.microsoft.com/office/drawing/2014/main" id="{8B8A3D9B-3137-44CF-BCC9-D3998282B2E2}"/>
              </a:ext>
            </a:extLst>
          </p:cNvPr>
          <p:cNvSpPr/>
          <p:nvPr/>
        </p:nvSpPr>
        <p:spPr>
          <a:xfrm>
            <a:off x="2720385" y="842407"/>
            <a:ext cx="484632" cy="1029937"/>
          </a:xfrm>
          <a:prstGeom prst="upDownArrow">
            <a:avLst/>
          </a:prstGeom>
          <a:solidFill>
            <a:srgbClr val="821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oben und unten 8">
            <a:extLst>
              <a:ext uri="{FF2B5EF4-FFF2-40B4-BE49-F238E27FC236}">
                <a16:creationId xmlns:a16="http://schemas.microsoft.com/office/drawing/2014/main" id="{3AAB696E-739D-4D90-BFF1-B65ED62B4D9B}"/>
              </a:ext>
            </a:extLst>
          </p:cNvPr>
          <p:cNvSpPr/>
          <p:nvPr/>
        </p:nvSpPr>
        <p:spPr>
          <a:xfrm>
            <a:off x="2822562" y="3693235"/>
            <a:ext cx="484632" cy="1029937"/>
          </a:xfrm>
          <a:prstGeom prst="upDownArrow">
            <a:avLst/>
          </a:prstGeom>
          <a:solidFill>
            <a:srgbClr val="821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AC6045-BBBF-4AE1-AAD3-C6BA57B17935}"/>
              </a:ext>
            </a:extLst>
          </p:cNvPr>
          <p:cNvSpPr txBox="1"/>
          <p:nvPr/>
        </p:nvSpPr>
        <p:spPr>
          <a:xfrm>
            <a:off x="259463" y="5091029"/>
            <a:ext cx="11808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7030A0"/>
                </a:solidFill>
              </a:rPr>
              <a:t>Passionszeit - Fastenzeit: </a:t>
            </a:r>
          </a:p>
          <a:p>
            <a:r>
              <a:rPr lang="de-DE" sz="3000" dirty="0"/>
              <a:t>Auf Dinge verzichten, </a:t>
            </a:r>
          </a:p>
          <a:p>
            <a:r>
              <a:rPr lang="de-DE" sz="3000" dirty="0"/>
              <a:t>um Zeit zu haben über die </a:t>
            </a:r>
            <a:r>
              <a:rPr lang="de-DE" sz="3000" b="1" dirty="0">
                <a:solidFill>
                  <a:srgbClr val="7030A0"/>
                </a:solidFill>
              </a:rPr>
              <a:t>Leidenschaft und Liebe Gottes </a:t>
            </a:r>
            <a:r>
              <a:rPr lang="de-DE" sz="3000" dirty="0"/>
              <a:t>zu meditieren.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F578DC7-9BFC-4D63-AFD4-09A897073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98" y="2181195"/>
            <a:ext cx="5953315" cy="3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8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614048E-4255-4E97-838D-BD10A92C6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7" b="23407"/>
          <a:stretch/>
        </p:blipFill>
        <p:spPr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C3AAD89-8CB4-44F9-9BB7-811CBCEFC0F1}"/>
              </a:ext>
            </a:extLst>
          </p:cNvPr>
          <p:cNvSpPr/>
          <p:nvPr/>
        </p:nvSpPr>
        <p:spPr>
          <a:xfrm>
            <a:off x="433449" y="3588031"/>
            <a:ext cx="11325082" cy="3004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Bradley Hand ITC" panose="03070402050302030203" pitchFamily="66" charset="0"/>
              </a:rPr>
              <a:t>Der </a:t>
            </a:r>
            <a:r>
              <a:rPr lang="en-US" sz="4400" b="1" dirty="0" err="1">
                <a:latin typeface="Bradley Hand ITC" panose="03070402050302030203" pitchFamily="66" charset="0"/>
              </a:rPr>
              <a:t>Grund</a:t>
            </a:r>
            <a:r>
              <a:rPr lang="en-US" sz="4400" b="1" dirty="0">
                <a:latin typeface="Bradley Hand ITC" panose="03070402050302030203" pitchFamily="66" charset="0"/>
              </a:rPr>
              <a:t> der Liebe </a:t>
            </a:r>
            <a:r>
              <a:rPr lang="en-US" sz="4400" b="1" dirty="0" err="1">
                <a:latin typeface="Bradley Hand ITC" panose="03070402050302030203" pitchFamily="66" charset="0"/>
              </a:rPr>
              <a:t>Gottes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zum</a:t>
            </a:r>
            <a:r>
              <a:rPr lang="en-US" sz="4400" b="1" dirty="0">
                <a:latin typeface="Bradley Hand ITC" panose="03070402050302030203" pitchFamily="66" charset="0"/>
              </a:rPr>
              <a:t> Menschen </a:t>
            </a:r>
            <a:r>
              <a:rPr lang="en-US" sz="4400" b="1" dirty="0" err="1">
                <a:latin typeface="Bradley Hand ITC" panose="03070402050302030203" pitchFamily="66" charset="0"/>
              </a:rPr>
              <a:t>liegt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nicht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im</a:t>
            </a:r>
            <a:br>
              <a:rPr lang="en-US" sz="4400" b="1" dirty="0">
                <a:latin typeface="Bradley Hand ITC" panose="03070402050302030203" pitchFamily="66" charset="0"/>
              </a:rPr>
            </a:br>
            <a:r>
              <a:rPr lang="en-US" sz="4400" b="1" dirty="0">
                <a:latin typeface="Bradley Hand ITC" panose="03070402050302030203" pitchFamily="66" charset="0"/>
              </a:rPr>
              <a:t>Menschen, </a:t>
            </a:r>
            <a:r>
              <a:rPr lang="en-US" sz="4400" b="1" dirty="0" err="1">
                <a:latin typeface="Bradley Hand ITC" panose="03070402050302030203" pitchFamily="66" charset="0"/>
              </a:rPr>
              <a:t>sondern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allein</a:t>
            </a:r>
            <a:r>
              <a:rPr lang="en-US" sz="4400" b="1" dirty="0">
                <a:latin typeface="Bradley Hand ITC" panose="03070402050302030203" pitchFamily="66" charset="0"/>
              </a:rPr>
              <a:t> in Gott </a:t>
            </a:r>
            <a:r>
              <a:rPr lang="en-US" sz="4400" b="1" dirty="0" err="1">
                <a:latin typeface="Bradley Hand ITC" panose="03070402050302030203" pitchFamily="66" charset="0"/>
              </a:rPr>
              <a:t>selbst</a:t>
            </a:r>
            <a:r>
              <a:rPr lang="en-US" sz="4400" b="1" dirty="0">
                <a:latin typeface="Bradley Hand ITC" panose="03070402050302030203" pitchFamily="66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4400" b="1" dirty="0">
              <a:latin typeface="Bradley Hand ITC" panose="03070402050302030203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Bradley Hand ITC" panose="03070402050302030203" pitchFamily="66" charset="0"/>
              </a:rPr>
              <a:t>Der </a:t>
            </a:r>
            <a:r>
              <a:rPr lang="en-US" sz="4400" b="1" dirty="0" err="1">
                <a:latin typeface="Bradley Hand ITC" panose="03070402050302030203" pitchFamily="66" charset="0"/>
              </a:rPr>
              <a:t>Grund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aus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dem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wir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als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wirkliche</a:t>
            </a:r>
            <a:r>
              <a:rPr lang="en-US" sz="4400" b="1" dirty="0">
                <a:latin typeface="Bradley Hand ITC" panose="03070402050302030203" pitchFamily="66" charset="0"/>
              </a:rPr>
              <a:t> Menschen </a:t>
            </a:r>
            <a:r>
              <a:rPr lang="en-US" sz="4400" b="1" dirty="0" err="1">
                <a:latin typeface="Bradley Hand ITC" panose="03070402050302030203" pitchFamily="66" charset="0"/>
              </a:rPr>
              <a:t>leben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dürfen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Bradley Hand ITC" panose="03070402050302030203" pitchFamily="66" charset="0"/>
              </a:rPr>
              <a:t>und den </a:t>
            </a:r>
            <a:r>
              <a:rPr lang="en-US" sz="4400" b="1" dirty="0" err="1">
                <a:latin typeface="Bradley Hand ITC" panose="03070402050302030203" pitchFamily="66" charset="0"/>
              </a:rPr>
              <a:t>wirklichen</a:t>
            </a:r>
            <a:r>
              <a:rPr lang="en-US" sz="4400" b="1" dirty="0">
                <a:latin typeface="Bradley Hand ITC" panose="03070402050302030203" pitchFamily="66" charset="0"/>
              </a:rPr>
              <a:t> Menschen </a:t>
            </a:r>
            <a:r>
              <a:rPr lang="en-US" sz="4400" b="1" dirty="0" err="1">
                <a:latin typeface="Bradley Hand ITC" panose="03070402050302030203" pitchFamily="66" charset="0"/>
              </a:rPr>
              <a:t>neben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uns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lieben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dürfen</a:t>
            </a:r>
            <a:r>
              <a:rPr lang="en-US" sz="4400" b="1" dirty="0">
                <a:latin typeface="Bradley Hand ITC" panose="03070402050302030203" pitchFamily="66" charset="0"/>
              </a:rPr>
              <a:t>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Bradley Hand ITC" panose="03070402050302030203" pitchFamily="66" charset="0"/>
              </a:rPr>
              <a:t>liegt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wiederum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allein</a:t>
            </a:r>
            <a:r>
              <a:rPr lang="en-US" sz="4400" b="1" dirty="0">
                <a:latin typeface="Bradley Hand ITC" panose="03070402050302030203" pitchFamily="66" charset="0"/>
              </a:rPr>
              <a:t> in der </a:t>
            </a:r>
            <a:r>
              <a:rPr lang="en-US" sz="4400" b="1" dirty="0" err="1">
                <a:latin typeface="Bradley Hand ITC" panose="03070402050302030203" pitchFamily="66" charset="0"/>
              </a:rPr>
              <a:t>Menschwerdung</a:t>
            </a:r>
            <a:r>
              <a:rPr lang="en-US" sz="4400" b="1" dirty="0"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latin typeface="Bradley Hand ITC" panose="03070402050302030203" pitchFamily="66" charset="0"/>
              </a:rPr>
              <a:t>Gottes</a:t>
            </a:r>
            <a:r>
              <a:rPr lang="en-US" sz="4400" b="1" dirty="0">
                <a:latin typeface="Bradley Hand ITC" panose="03070402050302030203" pitchFamily="66" charset="0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Bradley Hand ITC" panose="03070402050302030203" pitchFamily="66" charset="0"/>
              </a:rPr>
              <a:t> in der </a:t>
            </a:r>
            <a:r>
              <a:rPr lang="en-US" sz="4400" b="1" i="1" u="sng" dirty="0" err="1">
                <a:latin typeface="Bradley Hand ITC" panose="03070402050302030203" pitchFamily="66" charset="0"/>
              </a:rPr>
              <a:t>unergründlichen</a:t>
            </a:r>
            <a:r>
              <a:rPr lang="en-US" sz="4400" b="1" u="sng" dirty="0">
                <a:latin typeface="Bradley Hand ITC" panose="03070402050302030203" pitchFamily="66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Liebe </a:t>
            </a:r>
            <a:r>
              <a:rPr lang="en-US" sz="4400" b="1" dirty="0" err="1">
                <a:solidFill>
                  <a:srgbClr val="7030A0"/>
                </a:solidFill>
                <a:latin typeface="Bradley Hand ITC" panose="03070402050302030203" pitchFamily="66" charset="0"/>
              </a:rPr>
              <a:t>Gottes</a:t>
            </a:r>
            <a:r>
              <a:rPr lang="en-US" sz="44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Bradley Hand ITC" panose="03070402050302030203" pitchFamily="66" charset="0"/>
              </a:rPr>
              <a:t>zum</a:t>
            </a:r>
            <a:r>
              <a:rPr lang="en-US" sz="44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 Menschen</a:t>
            </a:r>
            <a:r>
              <a:rPr lang="en-US" sz="4400" b="1" dirty="0">
                <a:latin typeface="Bradley Hand ITC" panose="03070402050302030203" pitchFamily="66" charset="0"/>
              </a:rPr>
              <a:t>. </a:t>
            </a:r>
            <a:r>
              <a:rPr lang="en-US" sz="2000" b="1" dirty="0">
                <a:latin typeface="Bradley Hand ITC" panose="03070402050302030203" pitchFamily="66" charset="0"/>
              </a:rPr>
              <a:t>D. Bonhoeffer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Explosion: 8 Zacken 3">
            <a:extLst>
              <a:ext uri="{FF2B5EF4-FFF2-40B4-BE49-F238E27FC236}">
                <a16:creationId xmlns:a16="http://schemas.microsoft.com/office/drawing/2014/main" id="{E35A846E-9139-4FAA-BA82-FA3FDE35BE3F}"/>
              </a:ext>
            </a:extLst>
          </p:cNvPr>
          <p:cNvSpPr/>
          <p:nvPr/>
        </p:nvSpPr>
        <p:spPr>
          <a:xfrm>
            <a:off x="4545496" y="2320791"/>
            <a:ext cx="2223835" cy="1484244"/>
          </a:xfrm>
          <a:prstGeom prst="irregularSeal1">
            <a:avLst/>
          </a:prstGeom>
          <a:solidFill>
            <a:srgbClr val="821C84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2400" dirty="0"/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22363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EBE7714-BED2-4517-AAFD-5E14913DBCA9}"/>
              </a:ext>
            </a:extLst>
          </p:cNvPr>
          <p:cNvSpPr/>
          <p:nvPr/>
        </p:nvSpPr>
        <p:spPr>
          <a:xfrm>
            <a:off x="1411356" y="4308618"/>
            <a:ext cx="89071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rgbClr val="7030A0"/>
                </a:solidFill>
              </a:rPr>
              <a:t>Passionszeit - Fastenzeit: </a:t>
            </a:r>
          </a:p>
          <a:p>
            <a:pPr algn="ctr"/>
            <a:r>
              <a:rPr lang="de-DE" sz="3000" dirty="0"/>
              <a:t>Auf Dinge </a:t>
            </a:r>
            <a:r>
              <a:rPr lang="de-DE" sz="3000" b="1" dirty="0">
                <a:solidFill>
                  <a:srgbClr val="7030A0"/>
                </a:solidFill>
              </a:rPr>
              <a:t>verzichten</a:t>
            </a:r>
            <a:r>
              <a:rPr lang="de-DE" sz="3000" dirty="0"/>
              <a:t>, um Zeit zu haben über die </a:t>
            </a:r>
            <a:r>
              <a:rPr lang="de-DE" sz="3000" b="1" dirty="0">
                <a:solidFill>
                  <a:srgbClr val="7030A0"/>
                </a:solidFill>
              </a:rPr>
              <a:t>Leidenschaft und Liebe Gottes </a:t>
            </a:r>
            <a:r>
              <a:rPr lang="de-DE" sz="3000" dirty="0"/>
              <a:t>zu meditieren.</a:t>
            </a:r>
          </a:p>
          <a:p>
            <a:pPr algn="ctr"/>
            <a:r>
              <a:rPr lang="de-DE" sz="3000" dirty="0"/>
              <a:t>Um Zeit zu haben, das Geheimnis der Liebe Gottes zu den Menschen </a:t>
            </a:r>
            <a:r>
              <a:rPr lang="de-DE" sz="3000" b="1" dirty="0">
                <a:solidFill>
                  <a:srgbClr val="7030A0"/>
                </a:solidFill>
              </a:rPr>
              <a:t>neu zu entdecken </a:t>
            </a:r>
            <a:r>
              <a:rPr lang="de-DE" sz="3000" dirty="0"/>
              <a:t>und </a:t>
            </a:r>
            <a:r>
              <a:rPr lang="de-DE" sz="3000" b="1" dirty="0">
                <a:solidFill>
                  <a:srgbClr val="7030A0"/>
                </a:solidFill>
              </a:rPr>
              <a:t>zu begreifen</a:t>
            </a:r>
            <a:r>
              <a:rPr lang="de-DE" sz="300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84B819-E739-48D8-8207-23FD2BEBE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7" b="23407"/>
          <a:stretch/>
        </p:blipFill>
        <p:spPr>
          <a:xfrm>
            <a:off x="152400" y="15240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Explosion: 8 Zacken 3">
            <a:extLst>
              <a:ext uri="{FF2B5EF4-FFF2-40B4-BE49-F238E27FC236}">
                <a16:creationId xmlns:a16="http://schemas.microsoft.com/office/drawing/2014/main" id="{0F489DEF-05F0-49F1-9EBC-4C4979D51548}"/>
              </a:ext>
            </a:extLst>
          </p:cNvPr>
          <p:cNvSpPr/>
          <p:nvPr/>
        </p:nvSpPr>
        <p:spPr>
          <a:xfrm>
            <a:off x="4605997" y="2824374"/>
            <a:ext cx="2223835" cy="1484244"/>
          </a:xfrm>
          <a:prstGeom prst="irregularSeal1">
            <a:avLst/>
          </a:prstGeom>
          <a:solidFill>
            <a:srgbClr val="821C84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2400" b="1" dirty="0">
                <a:latin typeface="Bradley Hand ITC" panose="03070402050302030203" pitchFamily="66" charset="0"/>
              </a:rPr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1440476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77B6E9A-D57E-40C6-92CE-219A2027DFBD}"/>
              </a:ext>
            </a:extLst>
          </p:cNvPr>
          <p:cNvSpPr txBox="1"/>
          <p:nvPr/>
        </p:nvSpPr>
        <p:spPr>
          <a:xfrm>
            <a:off x="1603515" y="2676940"/>
            <a:ext cx="883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7030A0"/>
                </a:solidFill>
              </a:rPr>
              <a:t>Fasten </a:t>
            </a:r>
            <a:r>
              <a:rPr lang="de-DE" sz="6000" dirty="0"/>
              <a:t>heißt </a:t>
            </a:r>
            <a:r>
              <a:rPr lang="de-DE" sz="6000" dirty="0">
                <a:solidFill>
                  <a:srgbClr val="7030A0"/>
                </a:solidFill>
              </a:rPr>
              <a:t>Verzichten</a:t>
            </a:r>
          </a:p>
        </p:txBody>
      </p:sp>
    </p:spTree>
    <p:extLst>
      <p:ext uri="{BB962C8B-B14F-4D97-AF65-F5344CB8AC3E}">
        <p14:creationId xmlns:p14="http://schemas.microsoft.com/office/powerpoint/2010/main" val="227323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3F31049-E4DC-4725-96C6-C47ADC02F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35378"/>
              </p:ext>
            </p:extLst>
          </p:nvPr>
        </p:nvGraphicFramePr>
        <p:xfrm>
          <a:off x="1447454" y="5403270"/>
          <a:ext cx="9976513" cy="121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482">
                  <a:extLst>
                    <a:ext uri="{9D8B030D-6E8A-4147-A177-3AD203B41FA5}">
                      <a16:colId xmlns:a16="http://schemas.microsoft.com/office/drawing/2014/main" val="2446270739"/>
                    </a:ext>
                  </a:extLst>
                </a:gridCol>
                <a:gridCol w="7438031">
                  <a:extLst>
                    <a:ext uri="{9D8B030D-6E8A-4147-A177-3AD203B41FA5}">
                      <a16:colId xmlns:a16="http://schemas.microsoft.com/office/drawing/2014/main" val="31714847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Dinge, die ich    einkaufen kann: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Dinge, die ich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nicht einkaufen kann: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68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92120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F04E4B-B52B-48EB-9B20-A8EC44F9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258" y="4894632"/>
            <a:ext cx="39384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brauche ich immer:</a:t>
            </a:r>
            <a:endParaRPr kumimoji="0" lang="de-DE" altLang="de-DE" sz="3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37F90A-7717-4B56-9D29-C3337C961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0" y="1325218"/>
            <a:ext cx="5388631" cy="3589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DA2CE0A-9223-4287-9716-E2FDB5FD7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3" y="1325218"/>
            <a:ext cx="5726360" cy="3817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17E046B-7B74-44FF-9B94-627275B01062}"/>
              </a:ext>
            </a:extLst>
          </p:cNvPr>
          <p:cNvSpPr txBox="1">
            <a:spLocks/>
          </p:cNvSpPr>
          <p:nvPr/>
        </p:nvSpPr>
        <p:spPr>
          <a:xfrm>
            <a:off x="2558734" y="148636"/>
            <a:ext cx="7136296" cy="13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Darauf</a:t>
            </a:r>
            <a:r>
              <a:rPr lang="en-US" sz="32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32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32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32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verzichten</a:t>
            </a:r>
            <a:r>
              <a:rPr lang="en-US" sz="32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5212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0AAD91-A040-444D-89A8-74C0282E8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9" r="2" b="36036"/>
          <a:stretch/>
        </p:blipFill>
        <p:spPr>
          <a:xfrm>
            <a:off x="371080" y="1788742"/>
            <a:ext cx="5618903" cy="3961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C:\Users\susanne.gaertner\AppData\Local\Microsoft\Windows\INetCache\Content.Word\Insel neu.png">
            <a:extLst>
              <a:ext uri="{FF2B5EF4-FFF2-40B4-BE49-F238E27FC236}">
                <a16:creationId xmlns:a16="http://schemas.microsoft.com/office/drawing/2014/main" id="{2519A32E-4A0B-4F7D-BF06-FFE1D4B98BE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5563" b="2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9A9A356-D094-40F7-9276-FC260FD76450}"/>
              </a:ext>
            </a:extLst>
          </p:cNvPr>
          <p:cNvSpPr/>
          <p:nvPr/>
        </p:nvSpPr>
        <p:spPr>
          <a:xfrm>
            <a:off x="6290640" y="4359421"/>
            <a:ext cx="6202017" cy="152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</a:rPr>
              <a:t>Was </a:t>
            </a:r>
            <a:r>
              <a:rPr lang="en-US" sz="2400" b="1" dirty="0" err="1">
                <a:solidFill>
                  <a:srgbClr val="7030A0"/>
                </a:solidFill>
              </a:rPr>
              <a:t>nimmst</a:t>
            </a:r>
            <a:r>
              <a:rPr lang="en-US" sz="2400" b="1" dirty="0">
                <a:solidFill>
                  <a:srgbClr val="7030A0"/>
                </a:solidFill>
              </a:rPr>
              <a:t> du </a:t>
            </a:r>
            <a:r>
              <a:rPr lang="en-US" sz="2400" b="1" dirty="0" err="1">
                <a:solidFill>
                  <a:srgbClr val="7030A0"/>
                </a:solidFill>
              </a:rPr>
              <a:t>mit</a:t>
            </a:r>
            <a:r>
              <a:rPr lang="en-US" sz="2400" b="1" dirty="0">
                <a:solidFill>
                  <a:srgbClr val="7030A0"/>
                </a:solidFill>
              </a:rPr>
              <a:t> auf </a:t>
            </a:r>
            <a:r>
              <a:rPr lang="en-US" sz="2400" b="1" dirty="0" err="1">
                <a:solidFill>
                  <a:srgbClr val="7030A0"/>
                </a:solidFill>
              </a:rPr>
              <a:t>eine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einsame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Insel</a:t>
            </a:r>
            <a:r>
              <a:rPr lang="en-US" sz="2400" b="1" dirty="0">
                <a:solidFill>
                  <a:srgbClr val="7030A0"/>
                </a:solidFill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994A96-58A6-4A45-A2F9-D655AAE14BCD}"/>
              </a:ext>
            </a:extLst>
          </p:cNvPr>
          <p:cNvSpPr txBox="1"/>
          <p:nvPr/>
        </p:nvSpPr>
        <p:spPr>
          <a:xfrm>
            <a:off x="128016" y="239613"/>
            <a:ext cx="7536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highlight>
                  <a:srgbClr val="C0C0C0"/>
                </a:highlight>
              </a:rPr>
              <a:t>Auf Dinge verzichten,</a:t>
            </a:r>
          </a:p>
          <a:p>
            <a:r>
              <a:rPr lang="de-DE" sz="2400" b="1" dirty="0">
                <a:highlight>
                  <a:srgbClr val="C0C0C0"/>
                </a:highlight>
              </a:rPr>
              <a:t> um etwas Schönes, Neues und Unbekanntes zu erleben!</a:t>
            </a:r>
          </a:p>
        </p:txBody>
      </p:sp>
    </p:spTree>
    <p:extLst>
      <p:ext uri="{BB962C8B-B14F-4D97-AF65-F5344CB8AC3E}">
        <p14:creationId xmlns:p14="http://schemas.microsoft.com/office/powerpoint/2010/main" val="3914156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776720A132164A9C7952DEBA1533DB" ma:contentTypeVersion="1" ma:contentTypeDescription="Ein neues Dokument erstellen." ma:contentTypeScope="" ma:versionID="814572ee4e4e6c9d7244e8392e5dc85f">
  <xsd:schema xmlns:xsd="http://www.w3.org/2001/XMLSchema" xmlns:xs="http://www.w3.org/2001/XMLSchema" xmlns:p="http://schemas.microsoft.com/office/2006/metadata/properties" xmlns:ns1="http://schemas.microsoft.com/sharepoint/v3" xmlns:ns2="49dba519-dfa3-43e0-9cb3-83f4fce6e253" targetNamespace="http://schemas.microsoft.com/office/2006/metadata/properties" ma:root="true" ma:fieldsID="a0c804a09e734c8f35bb439a0234340b" ns1:_="" ns2:_="">
    <xsd:import namespace="http://schemas.microsoft.com/sharepoint/v3"/>
    <xsd:import namespace="49dba519-dfa3-43e0-9cb3-83f4fce6e25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internalName="PublishingStartDate">
      <xsd:simpleType>
        <xsd:restriction base="dms:Unknown"/>
      </xsd:simpleType>
    </xsd:element>
    <xsd:element name="PublishingExpirationDate" ma:index="9" nillable="true" ma:displayName="Geplantes Enddatum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ba519-dfa3-43e0-9cb3-83f4fce6e25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9dba519-dfa3-43e0-9cb3-83f4fce6e253">FQENHAJUXFP4-1382147635-6306</_dlc_DocId>
    <_dlc_DocIdUrl xmlns="49dba519-dfa3-43e0-9cb3-83f4fce6e253">
      <Url>http://intranet/bereiche/RPI/RPI_Mainz/_layouts/15/DocIdRedir.aspx?ID=FQENHAJUXFP4-1382147635-6306</Url>
      <Description>FQENHAJUXFP4-1382147635-6306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BCAB24-BDB2-4666-B6BA-BCA6927C1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dba519-dfa3-43e0-9cb3-83f4fce6e2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3CA9A0-48F2-43D3-958A-608EE1305CF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49dba519-dfa3-43e0-9cb3-83f4fce6e25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F783BF6-768E-4EBA-AF36-72FF114C82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8FC488A-953F-48C8-A5E3-2E36DF172C3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Breitbild</PresentationFormat>
  <Paragraphs>250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Times New Roman</vt:lpstr>
      <vt:lpstr>Wingdings</vt:lpstr>
      <vt:lpstr>Office</vt:lpstr>
      <vt:lpstr>Passion Studienleiterin Susanne Gärtner RPI Mainz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Schreibe oder male in den Koffer: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Passion und Ostern</dc:title>
  <dc:creator>Gärtner, Susanne</dc:creator>
  <cp:lastModifiedBy>Augustyn, Gunhild</cp:lastModifiedBy>
  <cp:revision>47</cp:revision>
  <dcterms:created xsi:type="dcterms:W3CDTF">2021-02-17T10:22:40Z</dcterms:created>
  <dcterms:modified xsi:type="dcterms:W3CDTF">2021-03-02T12:39:08Z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0x0101008E776720A132164A9C7952DEBA1533DB</vt:lpwstr>
  </property>
  <property fmtid="{D5CDD505-2E9C-101B-9397-08002B2CF9AE}" pid="3" name="_dlc_DocIdItemGuid">
    <vt:lpwstr>4b9014fd-90a7-4a3b-9a39-93feeefa73b9</vt:lpwstr>
  </property>
</Properties>
</file>