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56" r:id="rId6"/>
    <p:sldId id="257" r:id="rId7"/>
    <p:sldId id="258" r:id="rId8"/>
    <p:sldId id="259"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82" r:id="rId24"/>
    <p:sldId id="275" r:id="rId25"/>
    <p:sldId id="260" r:id="rId26"/>
    <p:sldId id="276"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76" d="100"/>
          <a:sy n="76" d="100"/>
        </p:scale>
        <p:origin x="63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C2167-4AE4-4E96-B216-EE843BE6979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5842140F-04A0-4AE2-B1D8-5E430989E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06167DD-0DC6-4A9E-9F3D-E357406C949B}"/>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5" name="Fußzeilenplatzhalter 4">
            <a:extLst>
              <a:ext uri="{FF2B5EF4-FFF2-40B4-BE49-F238E27FC236}">
                <a16:creationId xmlns:a16="http://schemas.microsoft.com/office/drawing/2014/main" id="{125B251F-02E0-446A-B30F-629952A27FB8}"/>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CAEDAC0-58AA-44CD-A837-A0260CB74AC3}"/>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5762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9B43BC-09C7-44BE-9ACE-C48281BC50A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FFA02B4D-CE68-4FB9-93FF-FEFEC43D0DE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B98A72E-F2D4-42F9-83FF-0659852711F1}"/>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5" name="Fußzeilenplatzhalter 4">
            <a:extLst>
              <a:ext uri="{FF2B5EF4-FFF2-40B4-BE49-F238E27FC236}">
                <a16:creationId xmlns:a16="http://schemas.microsoft.com/office/drawing/2014/main" id="{143C9D2B-AD16-4A29-AE4D-59F1AE07E7E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F9D04D4-85BE-46E9-94C9-A2048F78DC1B}"/>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283411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60BC267-0B2D-4649-B4A3-92FC79E17E6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FFC40F9-C191-43E3-88D3-8DE30C71D39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97DC71C-3968-47B4-8AF5-E22FA8BA7A0C}"/>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5" name="Fußzeilenplatzhalter 4">
            <a:extLst>
              <a:ext uri="{FF2B5EF4-FFF2-40B4-BE49-F238E27FC236}">
                <a16:creationId xmlns:a16="http://schemas.microsoft.com/office/drawing/2014/main" id="{5BC010CD-8A53-4767-B0EB-A010823F05B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08ED612-E959-42F0-AD38-F288E7D20A7A}"/>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470605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1280EE-7CDB-4355-8163-3E2D23832E2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64AF62A-3099-4816-A899-646DC56693A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5303BB1-C2D7-4687-A858-2E02290C72B9}"/>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5" name="Fußzeilenplatzhalter 4">
            <a:extLst>
              <a:ext uri="{FF2B5EF4-FFF2-40B4-BE49-F238E27FC236}">
                <a16:creationId xmlns:a16="http://schemas.microsoft.com/office/drawing/2014/main" id="{4E5C5F6C-47DC-4EDD-BB99-836883E0068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9C52BAB-F49B-4847-BF96-21C2BB315FA9}"/>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3160741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987358-70DE-4605-A7C5-E159A452B20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D3C0795-03F9-4BD3-872C-E737F49DB3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6E875D7-8464-48C8-BFF5-6FD097ACB7FA}"/>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5" name="Fußzeilenplatzhalter 4">
            <a:extLst>
              <a:ext uri="{FF2B5EF4-FFF2-40B4-BE49-F238E27FC236}">
                <a16:creationId xmlns:a16="http://schemas.microsoft.com/office/drawing/2014/main" id="{D9A17D49-DBCA-4A52-95AE-38D86CB0E40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D3E37BB-A928-42FF-92EA-9AE1D6A9EC4E}"/>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2207228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D4FF3-06DB-4636-B9C3-0038B01F777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6B36C9F-938D-4505-9753-2191AEC9C19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EF7554C-34F5-42F3-A435-509C73342F2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ED709F1D-B606-4B80-93AD-3D1E82986ABD}"/>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6" name="Fußzeilenplatzhalter 5">
            <a:extLst>
              <a:ext uri="{FF2B5EF4-FFF2-40B4-BE49-F238E27FC236}">
                <a16:creationId xmlns:a16="http://schemas.microsoft.com/office/drawing/2014/main" id="{BEF82F9A-386E-46E3-A83B-8700F8C07F6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9B5BDF94-C912-457A-8B14-8E8DDC7512FE}"/>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1477292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834A2-A13F-471F-98FB-9082B6A28A70}"/>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8C7E389-1F98-42FF-A008-80205B83A3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19AF4B4-3DC5-48BB-8DD3-3388590B292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7F78539A-AF86-4919-B747-6A447ED6B4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00192F3-4501-41BB-B360-E50A10F695E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15BF414-4A1D-414E-9D0E-E72433816126}"/>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8" name="Fußzeilenplatzhalter 7">
            <a:extLst>
              <a:ext uri="{FF2B5EF4-FFF2-40B4-BE49-F238E27FC236}">
                <a16:creationId xmlns:a16="http://schemas.microsoft.com/office/drawing/2014/main" id="{A8BFAB99-6C15-4EF1-AE50-A36142D2AF8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11312F9-BC7D-4D76-839E-3D42140B25A0}"/>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2642709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D14E1A-E6F1-4AE0-8396-BA3C2A2E24F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1C46EDB-9737-4ABF-9317-83009D340450}"/>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4" name="Fußzeilenplatzhalter 3">
            <a:extLst>
              <a:ext uri="{FF2B5EF4-FFF2-40B4-BE49-F238E27FC236}">
                <a16:creationId xmlns:a16="http://schemas.microsoft.com/office/drawing/2014/main" id="{6C9C8842-13BC-490E-8639-1C2BCE2C8B2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BD1619A9-B2F9-4066-B524-9A322AC6D47F}"/>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306064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6DA08E0-552F-4A81-962A-375F469BFC4B}"/>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3" name="Fußzeilenplatzhalter 2">
            <a:extLst>
              <a:ext uri="{FF2B5EF4-FFF2-40B4-BE49-F238E27FC236}">
                <a16:creationId xmlns:a16="http://schemas.microsoft.com/office/drawing/2014/main" id="{B95F0F37-45EF-4633-82FD-671092DF7E5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662493F8-08B3-4A47-B5BE-15361A7CAD38}"/>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304502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72E64-F833-417C-9D02-B9C0169461D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955C5364-3908-4716-8C7B-7C06A66C8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52B37BC3-C826-485F-9A0E-9ECCDFBB9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87003C4-3A65-4C7E-84E2-030FD790ABCE}"/>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6" name="Fußzeilenplatzhalter 5">
            <a:extLst>
              <a:ext uri="{FF2B5EF4-FFF2-40B4-BE49-F238E27FC236}">
                <a16:creationId xmlns:a16="http://schemas.microsoft.com/office/drawing/2014/main" id="{574F391A-0637-466B-808D-56C5F91758E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242BE8A-979A-418B-8520-9FF4EF567E84}"/>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3608959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01A6AD-5F31-44B9-89F9-B1952A767EA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CE2EBE9F-174D-4D28-A8D7-EEE29271E4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AC79448-694C-4FBB-B9FE-324D1EE369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83E0911-C189-4451-B81C-6C917DAF2B35}"/>
              </a:ext>
            </a:extLst>
          </p:cNvPr>
          <p:cNvSpPr>
            <a:spLocks noGrp="1"/>
          </p:cNvSpPr>
          <p:nvPr>
            <p:ph type="dt" sz="half" idx="10"/>
          </p:nvPr>
        </p:nvSpPr>
        <p:spPr/>
        <p:txBody>
          <a:bodyPr/>
          <a:lstStyle/>
          <a:p>
            <a:fld id="{3844867D-21BE-45C0-8E84-DB611DD6B673}" type="datetimeFigureOut">
              <a:rPr lang="de-DE" smtClean="0"/>
              <a:t>02.02.2021</a:t>
            </a:fld>
            <a:endParaRPr lang="de-DE"/>
          </a:p>
        </p:txBody>
      </p:sp>
      <p:sp>
        <p:nvSpPr>
          <p:cNvPr id="6" name="Fußzeilenplatzhalter 5">
            <a:extLst>
              <a:ext uri="{FF2B5EF4-FFF2-40B4-BE49-F238E27FC236}">
                <a16:creationId xmlns:a16="http://schemas.microsoft.com/office/drawing/2014/main" id="{D4195027-BD24-4D8E-80DE-5C5BC561C5A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F2CE16D-AF56-413A-A768-2701DF38374F}"/>
              </a:ext>
            </a:extLst>
          </p:cNvPr>
          <p:cNvSpPr>
            <a:spLocks noGrp="1"/>
          </p:cNvSpPr>
          <p:nvPr>
            <p:ph type="sldNum" sz="quarter" idx="12"/>
          </p:nvPr>
        </p:nvSpPr>
        <p:spPr/>
        <p:txBody>
          <a:bodyPr/>
          <a:lstStyle/>
          <a:p>
            <a:fld id="{BBFFCC7B-9C09-453D-85D4-B56CB20E99EB}" type="slidenum">
              <a:rPr lang="de-DE" smtClean="0"/>
              <a:t>‹Nr.›</a:t>
            </a:fld>
            <a:endParaRPr lang="de-DE"/>
          </a:p>
        </p:txBody>
      </p:sp>
    </p:spTree>
    <p:extLst>
      <p:ext uri="{BB962C8B-B14F-4D97-AF65-F5344CB8AC3E}">
        <p14:creationId xmlns:p14="http://schemas.microsoft.com/office/powerpoint/2010/main" val="185740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7875BB3-9DED-4A16-9BE6-71D18B5D54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711E110C-8ACA-46A3-9389-085E2C2040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F5E55D8-B057-476E-A09B-4D264458FE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44867D-21BE-45C0-8E84-DB611DD6B673}" type="datetimeFigureOut">
              <a:rPr lang="de-DE" smtClean="0"/>
              <a:t>02.02.2021</a:t>
            </a:fld>
            <a:endParaRPr lang="de-DE"/>
          </a:p>
        </p:txBody>
      </p:sp>
      <p:sp>
        <p:nvSpPr>
          <p:cNvPr id="5" name="Fußzeilenplatzhalter 4">
            <a:extLst>
              <a:ext uri="{FF2B5EF4-FFF2-40B4-BE49-F238E27FC236}">
                <a16:creationId xmlns:a16="http://schemas.microsoft.com/office/drawing/2014/main" id="{E8293DF1-E432-4305-8A18-72833112B4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80F590B5-D8E9-477A-867B-A6E74D01B8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FFCC7B-9C09-453D-85D4-B56CB20E99EB}" type="slidenum">
              <a:rPr lang="de-DE" smtClean="0"/>
              <a:t>‹Nr.›</a:t>
            </a:fld>
            <a:endParaRPr lang="de-DE"/>
          </a:p>
        </p:txBody>
      </p:sp>
    </p:spTree>
    <p:extLst>
      <p:ext uri="{BB962C8B-B14F-4D97-AF65-F5344CB8AC3E}">
        <p14:creationId xmlns:p14="http://schemas.microsoft.com/office/powerpoint/2010/main" val="1335063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jpg"/><Relationship Id="rId5" Type="http://schemas.openxmlformats.org/officeDocument/2006/relationships/image" Target="../media/image9.jpe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1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8.jpg"/><Relationship Id="rId5" Type="http://schemas.openxmlformats.org/officeDocument/2006/relationships/image" Target="../media/image20.jp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1.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g"/><Relationship Id="rId5" Type="http://schemas.openxmlformats.org/officeDocument/2006/relationships/image" Target="../media/image1.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2.jp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A11D3D4-06E1-4283-8B08-9952BBDBDE32}"/>
              </a:ext>
            </a:extLst>
          </p:cNvPr>
          <p:cNvSpPr/>
          <p:nvPr/>
        </p:nvSpPr>
        <p:spPr>
          <a:xfrm>
            <a:off x="3784756" y="2649014"/>
            <a:ext cx="4822154" cy="1508105"/>
          </a:xfrm>
          <a:prstGeom prst="rect">
            <a:avLst/>
          </a:prstGeom>
        </p:spPr>
        <p:txBody>
          <a:bodyPr wrap="none">
            <a:spAutoFit/>
          </a:bodyPr>
          <a:lstStyle/>
          <a:p>
            <a:pPr algn="ctr"/>
            <a:r>
              <a:rPr lang="de-DE" sz="3200" b="1" dirty="0">
                <a:latin typeface="Arial" panose="020B0604020202020204" pitchFamily="34" charset="0"/>
                <a:ea typeface="Calibri" panose="020F0502020204030204" pitchFamily="34" charset="0"/>
                <a:cs typeface="Arial" panose="020B0604020202020204" pitchFamily="34" charset="0"/>
              </a:rPr>
              <a:t>und </a:t>
            </a:r>
          </a:p>
          <a:p>
            <a:pPr algn="ctr"/>
            <a:endParaRPr lang="de-DE" sz="2800" b="1" dirty="0">
              <a:latin typeface="Arial" panose="020B0604020202020204" pitchFamily="34" charset="0"/>
              <a:ea typeface="Calibri" panose="020F0502020204030204" pitchFamily="34" charset="0"/>
              <a:cs typeface="Arial" panose="020B0604020202020204" pitchFamily="34" charset="0"/>
            </a:endParaRPr>
          </a:p>
          <a:p>
            <a:pPr algn="ctr"/>
            <a:r>
              <a:rPr lang="de-DE" sz="3200" b="1" dirty="0">
                <a:latin typeface="Arial" panose="020B0604020202020204" pitchFamily="34" charset="0"/>
                <a:ea typeface="Calibri" panose="020F0502020204030204" pitchFamily="34" charset="0"/>
                <a:cs typeface="Arial" panose="020B0604020202020204" pitchFamily="34" charset="0"/>
              </a:rPr>
              <a:t>die Entdeckung Luthers</a:t>
            </a:r>
            <a:endParaRPr lang="de-DE" sz="32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Rechteck 5">
            <a:extLst>
              <a:ext uri="{FF2B5EF4-FFF2-40B4-BE49-F238E27FC236}">
                <a16:creationId xmlns:a16="http://schemas.microsoft.com/office/drawing/2014/main" id="{9D7A02F4-8BC0-4E80-93FB-C2B1379EF28E}"/>
              </a:ext>
            </a:extLst>
          </p:cNvPr>
          <p:cNvSpPr/>
          <p:nvPr/>
        </p:nvSpPr>
        <p:spPr>
          <a:xfrm>
            <a:off x="4626854" y="4192395"/>
            <a:ext cx="2938305" cy="1885901"/>
          </a:xfrm>
          <a:prstGeom prst="rect">
            <a:avLst/>
          </a:prstGeom>
        </p:spPr>
        <p:txBody>
          <a:bodyPr wrap="none">
            <a:spAutoFit/>
          </a:bodyPr>
          <a:lstStyle/>
          <a:p>
            <a:pPr algn="ctr">
              <a:lnSpc>
                <a:spcPct val="107000"/>
              </a:lnSpc>
              <a:spcAft>
                <a:spcPts val="80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PPP  M 2.2</a:t>
            </a:r>
          </a:p>
          <a:p>
            <a:pPr algn="ctr">
              <a:lnSpc>
                <a:spcPct val="107000"/>
              </a:lnSpc>
              <a:spcAft>
                <a:spcPts val="800"/>
              </a:spcAft>
            </a:pPr>
            <a:r>
              <a:rPr lang="de-DE" sz="2400" b="1" dirty="0">
                <a:latin typeface="Calibri" panose="020F0502020204030204" pitchFamily="34" charset="0"/>
                <a:ea typeface="Calibri" panose="020F0502020204030204" pitchFamily="34" charset="0"/>
                <a:cs typeface="Times New Roman" panose="02020603050405020304" pitchFamily="18" charset="0"/>
              </a:rPr>
              <a:t>mit Text, Ton und Bild</a:t>
            </a:r>
            <a:endParaRPr lang="de-DE" sz="24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1200" b="1" dirty="0" err="1">
                <a:effectLst/>
                <a:latin typeface="Calibri" panose="020F0502020204030204" pitchFamily="34" charset="0"/>
                <a:ea typeface="Calibri" panose="020F0502020204030204" pitchFamily="34" charset="0"/>
                <a:cs typeface="Times New Roman" panose="02020603050405020304" pitchFamily="18" charset="0"/>
              </a:rPr>
              <a:t>rpi</a:t>
            </a:r>
            <a:r>
              <a:rPr lang="de-DE" sz="1200" b="1" dirty="0">
                <a:effectLst/>
                <a:latin typeface="Calibri" panose="020F0502020204030204" pitchFamily="34" charset="0"/>
                <a:ea typeface="Calibri" panose="020F0502020204030204" pitchFamily="34" charset="0"/>
                <a:cs typeface="Times New Roman" panose="02020603050405020304" pitchFamily="18" charset="0"/>
              </a:rPr>
              <a:t> praktisch 2/2021</a:t>
            </a:r>
          </a:p>
          <a:p>
            <a:pPr algn="ctr">
              <a:lnSpc>
                <a:spcPct val="107000"/>
              </a:lnSpc>
              <a:spcAft>
                <a:spcPts val="800"/>
              </a:spcAft>
            </a:pPr>
            <a:r>
              <a:rPr lang="de-DE" sz="1200" b="1" dirty="0">
                <a:latin typeface="Calibri" panose="020F0502020204030204" pitchFamily="34" charset="0"/>
                <a:ea typeface="Calibri" panose="020F0502020204030204" pitchFamily="34" charset="0"/>
                <a:cs typeface="Times New Roman" panose="02020603050405020304" pitchFamily="18" charset="0"/>
              </a:rPr>
              <a:t>Die Großen Schuhe Luthers</a:t>
            </a:r>
          </a:p>
          <a:p>
            <a:pPr algn="ctr">
              <a:lnSpc>
                <a:spcPct val="107000"/>
              </a:lnSpc>
              <a:spcAft>
                <a:spcPts val="8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Susanne Gärtner</a:t>
            </a:r>
          </a:p>
        </p:txBody>
      </p:sp>
      <p:pic>
        <p:nvPicPr>
          <p:cNvPr id="8" name="Grafik 7" descr="C:\Users\susanne.gaertner\AppData\Local\Microsoft\Windows\INetCache\Content.Word\InkedLuther   macht eine Entdeckung  Farbe _LI.JPG">
            <a:extLst>
              <a:ext uri="{FF2B5EF4-FFF2-40B4-BE49-F238E27FC236}">
                <a16:creationId xmlns:a16="http://schemas.microsoft.com/office/drawing/2014/main" id="{C6B2B4C8-0EEE-4B9C-AFB1-BC97491B3A2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210973" y="3595520"/>
            <a:ext cx="2414903" cy="2733563"/>
          </a:xfrm>
          <a:prstGeom prst="rect">
            <a:avLst/>
          </a:prstGeom>
          <a:noFill/>
          <a:ln>
            <a:noFill/>
          </a:ln>
        </p:spPr>
      </p:pic>
      <p:sp>
        <p:nvSpPr>
          <p:cNvPr id="10" name="Titel 1">
            <a:extLst>
              <a:ext uri="{FF2B5EF4-FFF2-40B4-BE49-F238E27FC236}">
                <a16:creationId xmlns:a16="http://schemas.microsoft.com/office/drawing/2014/main" id="{640C2B7C-EC9E-4983-9962-0506A74BEA63}"/>
              </a:ext>
            </a:extLst>
          </p:cNvPr>
          <p:cNvSpPr txBox="1">
            <a:spLocks/>
          </p:cNvSpPr>
          <p:nvPr/>
        </p:nvSpPr>
        <p:spPr>
          <a:xfrm>
            <a:off x="1623833" y="226139"/>
            <a:ext cx="9144000" cy="2387600"/>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de-DE" dirty="0"/>
            </a:br>
            <a:r>
              <a:rPr lang="de-DE" b="1" dirty="0"/>
              <a:t> </a:t>
            </a:r>
            <a:br>
              <a:rPr lang="de-DE" dirty="0"/>
            </a:br>
            <a:r>
              <a:rPr lang="de-DE" sz="4700" b="1" dirty="0">
                <a:latin typeface="Arial" panose="020B0604020202020204" pitchFamily="34" charset="0"/>
                <a:cs typeface="Arial" panose="020B0604020202020204" pitchFamily="34" charset="0"/>
              </a:rPr>
              <a:t>Die ungerechten Geschäfte</a:t>
            </a:r>
          </a:p>
          <a:p>
            <a:endParaRPr lang="de-DE" sz="4700" b="1" dirty="0">
              <a:latin typeface="Arial" panose="020B0604020202020204" pitchFamily="34" charset="0"/>
              <a:cs typeface="Arial" panose="020B0604020202020204" pitchFamily="34" charset="0"/>
            </a:endParaRPr>
          </a:p>
          <a:p>
            <a:r>
              <a:rPr lang="de-DE" sz="4700" b="1" dirty="0">
                <a:latin typeface="Arial" panose="020B0604020202020204" pitchFamily="34" charset="0"/>
                <a:cs typeface="Arial" panose="020B0604020202020204" pitchFamily="34" charset="0"/>
              </a:rPr>
              <a:t> mit dem Himmel</a:t>
            </a:r>
            <a:br>
              <a:rPr lang="de-DE" sz="4700" b="1" dirty="0">
                <a:latin typeface="Arial" panose="020B0604020202020204" pitchFamily="34" charset="0"/>
                <a:cs typeface="Arial" panose="020B0604020202020204" pitchFamily="34" charset="0"/>
              </a:rPr>
            </a:br>
            <a:r>
              <a:rPr lang="de-DE" sz="4700" b="1" dirty="0">
                <a:latin typeface="Arial" panose="020B0604020202020204" pitchFamily="34" charset="0"/>
                <a:cs typeface="Arial" panose="020B0604020202020204" pitchFamily="34" charset="0"/>
              </a:rPr>
              <a:t> </a:t>
            </a:r>
          </a:p>
        </p:txBody>
      </p:sp>
      <p:pic>
        <p:nvPicPr>
          <p:cNvPr id="3" name="Grafik 2">
            <a:extLst>
              <a:ext uri="{FF2B5EF4-FFF2-40B4-BE49-F238E27FC236}">
                <a16:creationId xmlns:a16="http://schemas.microsoft.com/office/drawing/2014/main" id="{8B7E0AFA-4A19-4126-8197-62DD777F26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247" y="682101"/>
            <a:ext cx="2951942" cy="3933825"/>
          </a:xfrm>
          <a:prstGeom prst="rect">
            <a:avLst/>
          </a:prstGeom>
        </p:spPr>
      </p:pic>
      <p:pic>
        <p:nvPicPr>
          <p:cNvPr id="2" name="Startfolie PPP 2.2.">
            <a:hlinkClick r:id="" action="ppaction://media"/>
            <a:extLst>
              <a:ext uri="{FF2B5EF4-FFF2-40B4-BE49-F238E27FC236}">
                <a16:creationId xmlns:a16="http://schemas.microsoft.com/office/drawing/2014/main" id="{6AEAE896-93FA-4F0F-96AA-ACD80B0FA2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3624" y="1419939"/>
            <a:ext cx="609600" cy="609600"/>
          </a:xfrm>
          <a:prstGeom prst="rect">
            <a:avLst/>
          </a:prstGeom>
        </p:spPr>
      </p:pic>
    </p:spTree>
    <p:extLst>
      <p:ext uri="{BB962C8B-B14F-4D97-AF65-F5344CB8AC3E}">
        <p14:creationId xmlns:p14="http://schemas.microsoft.com/office/powerpoint/2010/main" val="6576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F1538E6-7A0D-466A-ABF1-0E7C6E601770}"/>
              </a:ext>
            </a:extLst>
          </p:cNvPr>
          <p:cNvSpPr/>
          <p:nvPr/>
        </p:nvSpPr>
        <p:spPr>
          <a:xfrm>
            <a:off x="288023" y="189664"/>
            <a:ext cx="6099525" cy="6722866"/>
          </a:xfrm>
          <a:prstGeom prst="rect">
            <a:avLst/>
          </a:prstGeom>
        </p:spPr>
        <p:txBody>
          <a:bodyPr wrap="square">
            <a:spAutoFit/>
          </a:bodyPr>
          <a:lstStyle/>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6. Luther ist entsetzt.</a:t>
            </a: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Die Menschen kaufen diese Briefe, anstatt ihre bösen Taten zu bereuen. Er hört, dass das ganze Geld nach Rom gebracht wird zum Papst, um für Gott eine weitere riesige Kirche zu bauen.</a:t>
            </a: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Martin Luther weiß nicht, was er dagegen machen soll, aus Angst vor der Hölle kaufen auch arme Menschen mit ihrem letzten Geld diese Ablassbriefe. Das kann doch Gott nicht wollen! Ist Gott so ungerecht?</a:t>
            </a: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Luther liest auch als Professor immer noch in der Bibel: Da macht er eine Entdeckung! Und er schreibt seine neue Entdeckung auf!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descr="C:\Users\susanne.gaertner\AppData\Local\Microsoft\Windows\INetCache\Content.Word\InkedInkedLuther mit der Feder Farbe_LI.JPG">
            <a:extLst>
              <a:ext uri="{FF2B5EF4-FFF2-40B4-BE49-F238E27FC236}">
                <a16:creationId xmlns:a16="http://schemas.microsoft.com/office/drawing/2014/main" id="{D03F636B-F0BC-4426-B204-4141F92AC4B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313490" y="4018326"/>
            <a:ext cx="2756894" cy="2439788"/>
          </a:xfrm>
          <a:prstGeom prst="rect">
            <a:avLst/>
          </a:prstGeom>
          <a:noFill/>
          <a:ln>
            <a:noFill/>
          </a:ln>
        </p:spPr>
      </p:pic>
      <p:pic>
        <p:nvPicPr>
          <p:cNvPr id="5" name="Grafik 4" descr="C:\Users\susanne.gaertner\AppData\Local\Microsoft\Windows\INetCache\Content.Word\InkedInkedGeld in den Kasten_LI.JPG">
            <a:extLst>
              <a:ext uri="{FF2B5EF4-FFF2-40B4-BE49-F238E27FC236}">
                <a16:creationId xmlns:a16="http://schemas.microsoft.com/office/drawing/2014/main" id="{0C4474A1-98C8-4E26-AA6C-8AFB17B3480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73127" y="68793"/>
            <a:ext cx="3031519" cy="3363381"/>
          </a:xfrm>
          <a:prstGeom prst="rect">
            <a:avLst/>
          </a:prstGeom>
          <a:noFill/>
          <a:ln>
            <a:noFill/>
          </a:ln>
        </p:spPr>
      </p:pic>
      <p:pic>
        <p:nvPicPr>
          <p:cNvPr id="7" name="Grafik 6">
            <a:extLst>
              <a:ext uri="{FF2B5EF4-FFF2-40B4-BE49-F238E27FC236}">
                <a16:creationId xmlns:a16="http://schemas.microsoft.com/office/drawing/2014/main" id="{EDFF3F71-7295-4EC2-A04C-8A6ED2020E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4070" y="486563"/>
            <a:ext cx="2721946" cy="3791823"/>
          </a:xfrm>
          <a:prstGeom prst="rect">
            <a:avLst/>
          </a:prstGeom>
        </p:spPr>
      </p:pic>
      <p:pic>
        <p:nvPicPr>
          <p:cNvPr id="3" name="Sprache 006">
            <a:hlinkClick r:id="" action="ppaction://media"/>
            <a:extLst>
              <a:ext uri="{FF2B5EF4-FFF2-40B4-BE49-F238E27FC236}">
                <a16:creationId xmlns:a16="http://schemas.microsoft.com/office/drawing/2014/main" id="{08392AA6-3C8A-42C4-8B98-2D6C0BD57D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35443" y="6002544"/>
            <a:ext cx="609600" cy="609600"/>
          </a:xfrm>
          <a:prstGeom prst="rect">
            <a:avLst/>
          </a:prstGeom>
        </p:spPr>
      </p:pic>
    </p:spTree>
    <p:extLst>
      <p:ext uri="{BB962C8B-B14F-4D97-AF65-F5344CB8AC3E}">
        <p14:creationId xmlns:p14="http://schemas.microsoft.com/office/powerpoint/2010/main" val="139146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1000"/>
                                        <p:tgtEl>
                                          <p:spTgt spid="2">
                                            <p:txEl>
                                              <p:pRg st="2" end="2"/>
                                            </p:txEl>
                                          </p:spTgt>
                                        </p:tgtEl>
                                      </p:cBhvr>
                                    </p:animEffect>
                                    <p:anim calcmode="lin" valueType="num">
                                      <p:cBhvr>
                                        <p:cTn id="2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fade">
                                      <p:cBhvr>
                                        <p:cTn id="42" dur="1000"/>
                                        <p:tgtEl>
                                          <p:spTgt spid="2">
                                            <p:txEl>
                                              <p:pRg st="3" end="3"/>
                                            </p:txEl>
                                          </p:spTgt>
                                        </p:tgtEl>
                                      </p:cBhvr>
                                    </p:animEffect>
                                    <p:anim calcmode="lin" valueType="num">
                                      <p:cBhvr>
                                        <p:cTn id="4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1" presetClass="mediacall" presetSubtype="0" fill="hold" nodeType="afterEffect">
                                  <p:stCondLst>
                                    <p:cond delay="0"/>
                                  </p:stCondLst>
                                  <p:childTnLst>
                                    <p:cmd type="call" cmd="playFrom(0.0)">
                                      <p:cBhvr>
                                        <p:cTn id="47" dur="40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4C9EDAD-4864-42E4-80C9-66E4F8F8FF63}"/>
              </a:ext>
            </a:extLst>
          </p:cNvPr>
          <p:cNvSpPr/>
          <p:nvPr/>
        </p:nvSpPr>
        <p:spPr>
          <a:xfrm>
            <a:off x="254466" y="284213"/>
            <a:ext cx="6729430" cy="6035114"/>
          </a:xfrm>
          <a:prstGeom prst="rect">
            <a:avLst/>
          </a:prstGeom>
        </p:spPr>
        <p:txBody>
          <a:bodyPr wrap="square">
            <a:spAutoFit/>
          </a:bodyPr>
          <a:lstStyle/>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7. Der Kurfürst des Landes Sachsen, unter dem Martin Luther arbeitet und predigt, hört von Luthers neuen Lehren. Er heißt Friedrich der Weise. Er findet Luthers neue Ideen gut. Der Kurfürst ärgert sich schon lange darüber, dass die Kirche durch das viele Geld zu viel Macht erhält.</a:t>
            </a:r>
          </a:p>
          <a:p>
            <a:pPr>
              <a:lnSpc>
                <a:spcPct val="107000"/>
              </a:lnSpc>
              <a:spcAft>
                <a:spcPts val="800"/>
              </a:spcAft>
            </a:pPr>
            <a:endParaRPr lang="de-DE"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Aber Kurfürst Friedrich der Weise spürt auch: Das gibt Ärger! Wenn nun die Menschen keine Ablassbriefe mehr kaufen, verliert die Kirche viel Geld und auch Macht!</a:t>
            </a:r>
          </a:p>
          <a:p>
            <a:pPr>
              <a:lnSpc>
                <a:spcPct val="107000"/>
              </a:lnSpc>
              <a:spcAft>
                <a:spcPts val="800"/>
              </a:spcAft>
            </a:pPr>
            <a:endParaRPr lang="de-DE"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Er weiß: Martin Luthers Leben ist nun in Gefahr.</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1329DDE0-9768-45FE-8444-3CDDD7383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9658" y="284213"/>
            <a:ext cx="2726423" cy="6573787"/>
          </a:xfrm>
          <a:prstGeom prst="rect">
            <a:avLst/>
          </a:prstGeom>
        </p:spPr>
      </p:pic>
      <p:pic>
        <p:nvPicPr>
          <p:cNvPr id="4" name="Sprache 007">
            <a:hlinkClick r:id="" action="ppaction://media"/>
            <a:extLst>
              <a:ext uri="{FF2B5EF4-FFF2-40B4-BE49-F238E27FC236}">
                <a16:creationId xmlns:a16="http://schemas.microsoft.com/office/drawing/2014/main" id="{AABE409D-0571-4AFD-A76C-F6EC46CD6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69014" y="2720653"/>
            <a:ext cx="609600" cy="609600"/>
          </a:xfrm>
          <a:prstGeom prst="rect">
            <a:avLst/>
          </a:prstGeom>
        </p:spPr>
      </p:pic>
    </p:spTree>
    <p:extLst>
      <p:ext uri="{BB962C8B-B14F-4D97-AF65-F5344CB8AC3E}">
        <p14:creationId xmlns:p14="http://schemas.microsoft.com/office/powerpoint/2010/main" val="345499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anim calcmode="lin" valueType="num">
                                      <p:cBhvr>
                                        <p:cTn id="27"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1" presetClass="mediacall" presetSubtype="0" fill="hold" nodeType="afterEffect">
                                  <p:stCondLst>
                                    <p:cond delay="0"/>
                                  </p:stCondLst>
                                  <p:childTnLst>
                                    <p:cmd type="call" cmd="playFrom(0.0)">
                                      <p:cBhvr>
                                        <p:cTn id="31" dur="399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DE4462F-926C-41BD-9023-B365EF740582}"/>
              </a:ext>
            </a:extLst>
          </p:cNvPr>
          <p:cNvSpPr/>
          <p:nvPr/>
        </p:nvSpPr>
        <p:spPr>
          <a:xfrm>
            <a:off x="427591" y="291410"/>
            <a:ext cx="6370655" cy="461665"/>
          </a:xfrm>
          <a:prstGeom prst="rect">
            <a:avLst/>
          </a:prstGeom>
        </p:spPr>
        <p:txBody>
          <a:bodyPr wrap="none">
            <a:spAutoFit/>
          </a:bodyPr>
          <a:lstStyle/>
          <a:p>
            <a:r>
              <a:rPr lang="de-DE" sz="2400" b="1" dirty="0">
                <a:latin typeface="Arial" panose="020B0604020202020204" pitchFamily="34" charset="0"/>
                <a:ea typeface="Calibri" panose="020F0502020204030204" pitchFamily="34" charset="0"/>
              </a:rPr>
              <a:t>Luthers Entdeckung, Luthers neue Lehre! </a:t>
            </a:r>
            <a:endParaRPr lang="de-DE" sz="2400" dirty="0"/>
          </a:p>
        </p:txBody>
      </p:sp>
      <p:sp>
        <p:nvSpPr>
          <p:cNvPr id="3" name="Rechteck 2">
            <a:extLst>
              <a:ext uri="{FF2B5EF4-FFF2-40B4-BE49-F238E27FC236}">
                <a16:creationId xmlns:a16="http://schemas.microsoft.com/office/drawing/2014/main" id="{31264D48-1DB6-426D-8EB0-E48DE9864077}"/>
              </a:ext>
            </a:extLst>
          </p:cNvPr>
          <p:cNvSpPr/>
          <p:nvPr/>
        </p:nvSpPr>
        <p:spPr>
          <a:xfrm>
            <a:off x="318782" y="1063197"/>
            <a:ext cx="8372213" cy="5624745"/>
          </a:xfrm>
          <a:prstGeom prst="rect">
            <a:avLst/>
          </a:prstGeom>
        </p:spPr>
        <p:txBody>
          <a:bodyPr wrap="square">
            <a:spAutoFit/>
          </a:bodyPr>
          <a:lstStyle/>
          <a:p>
            <a:pPr>
              <a:lnSpc>
                <a:spcPct val="107000"/>
              </a:lnSpc>
              <a:spcAft>
                <a:spcPts val="0"/>
              </a:spcAft>
            </a:pPr>
            <a:r>
              <a:rPr lang="de-DE" sz="2400" dirty="0">
                <a:latin typeface="Arial" panose="020B0604020202020204" pitchFamily="34" charset="0"/>
                <a:ea typeface="Calibri" panose="020F0502020204030204" pitchFamily="34" charset="0"/>
                <a:cs typeface="Times New Roman" panose="02020603050405020304" pitchFamily="18" charset="0"/>
              </a:rPr>
              <a:t>8. Luther liest die Briefe im Neuen Testament von Paulus und entdeckt einen Satz in dem Brief an die Römer, der ihn sehr glücklich macht: </a:t>
            </a:r>
          </a:p>
          <a:p>
            <a:pPr>
              <a:lnSpc>
                <a:spcPct val="107000"/>
              </a:lnSpc>
              <a:spcAft>
                <a:spcPts val="0"/>
              </a:spcAft>
            </a:pP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2400" b="1" dirty="0">
                <a:latin typeface="Arial" panose="020B0604020202020204" pitchFamily="34" charset="0"/>
                <a:ea typeface="Calibri" panose="020F0502020204030204" pitchFamily="34" charset="0"/>
                <a:cs typeface="Times New Roman" panose="02020603050405020304" pitchFamily="18" charset="0"/>
              </a:rPr>
              <a:t>„Der Gerechte wird aus dem Glauben leben!“  </a:t>
            </a:r>
            <a:r>
              <a:rPr lang="de-DE" sz="2400" b="1" dirty="0" err="1">
                <a:latin typeface="Arial" panose="020B0604020202020204" pitchFamily="34" charset="0"/>
                <a:ea typeface="Calibri" panose="020F0502020204030204" pitchFamily="34" charset="0"/>
                <a:cs typeface="Times New Roman" panose="02020603050405020304" pitchFamily="18" charset="0"/>
              </a:rPr>
              <a:t>Röm</a:t>
            </a:r>
            <a:r>
              <a:rPr lang="de-DE" sz="2400" b="1" dirty="0">
                <a:latin typeface="Arial" panose="020B0604020202020204" pitchFamily="34" charset="0"/>
                <a:ea typeface="Calibri" panose="020F0502020204030204" pitchFamily="34" charset="0"/>
                <a:cs typeface="Times New Roman" panose="02020603050405020304" pitchFamily="18" charset="0"/>
              </a:rPr>
              <a:t> 1,17</a:t>
            </a:r>
          </a:p>
          <a:p>
            <a:pPr>
              <a:lnSpc>
                <a:spcPct val="107000"/>
              </a:lnSpc>
              <a:spcAft>
                <a:spcPts val="0"/>
              </a:spcAft>
            </a:pP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de-DE" sz="2400" dirty="0">
                <a:latin typeface="Arial" panose="020B0604020202020204" pitchFamily="34" charset="0"/>
                <a:cs typeface="Arial" panose="020B0604020202020204" pitchFamily="34" charset="0"/>
              </a:rPr>
              <a:t>Luther entdeckt: Gott nimmt den Menschen an – ohne Geld, ohne dass er etwas bringen muss. Jeder, der will, darf zu Gott kommen. Gott vergibt dem Menschen, wenn er seine Fehler bereut. Gott liebt die Menschen wie ein Vater. Und er vergibt den Menschen, sowie ein Vater seinem Kind vergibt und es liebt, auch wenn es einen Fehler gemacht hat.</a:t>
            </a:r>
          </a:p>
          <a:p>
            <a:pPr>
              <a:lnSpc>
                <a:spcPct val="107000"/>
              </a:lnSpc>
            </a:pPr>
            <a:r>
              <a:rPr lang="de-DE" sz="2400" dirty="0">
                <a:latin typeface="Arial" panose="020B0604020202020204" pitchFamily="34" charset="0"/>
                <a:cs typeface="Arial" panose="020B0604020202020204" pitchFamily="34" charset="0"/>
              </a:rPr>
              <a:t>Martin Luther will, dass alle Menschen dies verstehen.</a:t>
            </a:r>
          </a:p>
          <a:p>
            <a:pPr>
              <a:lnSpc>
                <a:spcPct val="107000"/>
              </a:lnSpc>
              <a:spcAft>
                <a:spcPts val="0"/>
              </a:spcAft>
            </a:pPr>
            <a:r>
              <a:rPr lang="de-DE" sz="2400" dirty="0">
                <a:latin typeface="Arial" panose="020B0604020202020204" pitchFamily="34" charset="0"/>
                <a:ea typeface="Calibri" panose="020F0502020204030204" pitchFamily="34" charset="0"/>
                <a:cs typeface="Arial" panose="020B0604020202020204" pitchFamily="34" charset="0"/>
              </a:rPr>
              <a:t> </a:t>
            </a:r>
            <a:endParaRPr lang="de-DE"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Grafik 3" descr="C:\Users\susanne.gaertner\AppData\Local\Microsoft\Windows\INetCache\Content.Word\InkedLuther   macht eine Entdeckung  Farbe _LI.JPG">
            <a:extLst>
              <a:ext uri="{FF2B5EF4-FFF2-40B4-BE49-F238E27FC236}">
                <a16:creationId xmlns:a16="http://schemas.microsoft.com/office/drawing/2014/main" id="{A0CC28BA-A785-4BED-BBE1-09C30098FD3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783272" y="1063197"/>
            <a:ext cx="2952926" cy="4188311"/>
          </a:xfrm>
          <a:prstGeom prst="rect">
            <a:avLst/>
          </a:prstGeom>
          <a:noFill/>
          <a:ln>
            <a:noFill/>
          </a:ln>
        </p:spPr>
      </p:pic>
      <p:pic>
        <p:nvPicPr>
          <p:cNvPr id="6" name="E7A0456A">
            <a:hlinkClick r:id="" action="ppaction://media"/>
            <a:extLst>
              <a:ext uri="{FF2B5EF4-FFF2-40B4-BE49-F238E27FC236}">
                <a16:creationId xmlns:a16="http://schemas.microsoft.com/office/drawing/2014/main" id="{9807175C-5188-4F66-BE8A-596EE8ABFC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54935" y="217442"/>
            <a:ext cx="609600" cy="609600"/>
          </a:xfrm>
          <a:prstGeom prst="rect">
            <a:avLst/>
          </a:prstGeom>
        </p:spPr>
      </p:pic>
    </p:spTree>
    <p:extLst>
      <p:ext uri="{BB962C8B-B14F-4D97-AF65-F5344CB8AC3E}">
        <p14:creationId xmlns:p14="http://schemas.microsoft.com/office/powerpoint/2010/main" val="380748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 presetClass="mediacall" presetSubtype="0" fill="hold" nodeType="afterEffect">
                                  <p:stCondLst>
                                    <p:cond delay="0"/>
                                  </p:stCondLst>
                                  <p:childTnLst>
                                    <p:cmd type="call" cmd="playFrom(0.0)">
                                      <p:cBhvr>
                                        <p:cTn id="26" dur="474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8CC5557-9AA6-4746-A4CC-E585CA7C3F03}"/>
              </a:ext>
            </a:extLst>
          </p:cNvPr>
          <p:cNvSpPr/>
          <p:nvPr/>
        </p:nvSpPr>
        <p:spPr>
          <a:xfrm>
            <a:off x="548080" y="513870"/>
            <a:ext cx="10881920" cy="2240422"/>
          </a:xfrm>
          <a:prstGeom prst="rect">
            <a:avLst/>
          </a:prstGeom>
        </p:spPr>
        <p:txBody>
          <a:bodyPr wrap="square">
            <a:spAutoFit/>
          </a:bodyPr>
          <a:lstStyle/>
          <a:p>
            <a:pPr>
              <a:lnSpc>
                <a:spcPct val="107000"/>
              </a:lnSpc>
            </a:pPr>
            <a:r>
              <a:rPr lang="de-DE" sz="2400" dirty="0">
                <a:latin typeface="Arial" panose="020B0604020202020204" pitchFamily="34" charset="0"/>
                <a:ea typeface="Calibri" panose="020F0502020204030204" pitchFamily="34" charset="0"/>
                <a:cs typeface="Times New Roman" panose="02020603050405020304" pitchFamily="18" charset="0"/>
              </a:rPr>
              <a:t>9. </a:t>
            </a:r>
            <a:r>
              <a:rPr lang="de-DE" sz="2400" dirty="0"/>
              <a:t>Martin Luther stellt fest: Der Glaube an Gott macht froh und frei. Das Leben mit Gott ist einfach. Dazu braucht es nicht viel. Man braucht dazu nur vier Dinge:</a:t>
            </a:r>
          </a:p>
          <a:p>
            <a:pPr>
              <a:lnSpc>
                <a:spcPct val="107000"/>
              </a:lnSpc>
              <a:spcAft>
                <a:spcPts val="0"/>
              </a:spcAft>
            </a:pP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b="1" dirty="0">
                <a:latin typeface="Arial" panose="020B0604020202020204" pitchFamily="34" charset="0"/>
                <a:ea typeface="Calibri" panose="020F0502020204030204" pitchFamily="34" charset="0"/>
                <a:cs typeface="Times New Roman" panose="02020603050405020304" pitchFamily="18" charset="0"/>
              </a:rPr>
              <a:t>Allein Christus              Allein aus Gnade                Allein durch  Glaube         Allein aufgrund der</a:t>
            </a:r>
          </a:p>
          <a:p>
            <a:pPr>
              <a:lnSpc>
                <a:spcPct val="107000"/>
              </a:lnSpc>
              <a:spcAft>
                <a:spcPts val="800"/>
              </a:spcAft>
            </a:pPr>
            <a:r>
              <a:rPr lang="de-DE" sz="1600" b="1" dirty="0">
                <a:latin typeface="Arial" panose="020B0604020202020204" pitchFamily="34" charset="0"/>
                <a:ea typeface="Calibri" panose="020F0502020204030204" pitchFamily="34" charset="0"/>
                <a:cs typeface="Times New Roman" panose="02020603050405020304" pitchFamily="18" charset="0"/>
              </a:rPr>
              <a:t>                                                                                                                                                         </a:t>
            </a:r>
            <a:r>
              <a:rPr lang="de-DE" b="1" dirty="0">
                <a:latin typeface="Arial" panose="020B0604020202020204" pitchFamily="34" charset="0"/>
                <a:ea typeface="Calibri" panose="020F0502020204030204" pitchFamily="34" charset="0"/>
                <a:cs typeface="Times New Roman" panose="02020603050405020304" pitchFamily="18" charset="0"/>
              </a:rPr>
              <a:t>Schrift</a:t>
            </a:r>
            <a:endParaRPr lang="de-DE"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descr="C:\Users\susanne.gaertner\AppData\Local\Microsoft\Windows\INetCache\Content.Word\Jesus.png f.png">
            <a:extLst>
              <a:ext uri="{FF2B5EF4-FFF2-40B4-BE49-F238E27FC236}">
                <a16:creationId xmlns:a16="http://schemas.microsoft.com/office/drawing/2014/main" id="{ACF873F8-F8E6-4E92-B51A-A84278B042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1847" y="2788094"/>
            <a:ext cx="2724539" cy="3404882"/>
          </a:xfrm>
          <a:prstGeom prst="rect">
            <a:avLst/>
          </a:prstGeom>
          <a:noFill/>
          <a:ln>
            <a:noFill/>
          </a:ln>
        </p:spPr>
      </p:pic>
      <p:pic>
        <p:nvPicPr>
          <p:cNvPr id="4" name="Grafik 3" descr="C:\Users\susanne.gaertner\AppData\Local\Microsoft\Windows\INetCache\Content.Word\Geschenk.pngfarbig.png">
            <a:extLst>
              <a:ext uri="{FF2B5EF4-FFF2-40B4-BE49-F238E27FC236}">
                <a16:creationId xmlns:a16="http://schemas.microsoft.com/office/drawing/2014/main" id="{EEF458FF-EB8F-4427-8670-D7AEB84829C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0746" y="3331887"/>
            <a:ext cx="2529399" cy="2317296"/>
          </a:xfrm>
          <a:prstGeom prst="rect">
            <a:avLst/>
          </a:prstGeom>
          <a:noFill/>
          <a:ln>
            <a:noFill/>
          </a:ln>
        </p:spPr>
      </p:pic>
      <p:pic>
        <p:nvPicPr>
          <p:cNvPr id="5" name="Grafik 4" descr="C:\Users\susanne.gaertner\AppData\Local\Microsoft\Windows\INetCache\Content.Word\Herz Glaube.pngfarbig .png">
            <a:extLst>
              <a:ext uri="{FF2B5EF4-FFF2-40B4-BE49-F238E27FC236}">
                <a16:creationId xmlns:a16="http://schemas.microsoft.com/office/drawing/2014/main" id="{836B6996-3C80-4EF9-A01E-517CE39968A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348120" y="3525653"/>
            <a:ext cx="2124075" cy="1929765"/>
          </a:xfrm>
          <a:prstGeom prst="rect">
            <a:avLst/>
          </a:prstGeom>
          <a:noFill/>
          <a:ln>
            <a:noFill/>
          </a:ln>
        </p:spPr>
      </p:pic>
      <p:pic>
        <p:nvPicPr>
          <p:cNvPr id="6" name="Grafik 5" descr="C:\Users\susanne.gaertner\AppData\Local\Microsoft\Windows\INetCache\Content.Word\Bibel Buch.png">
            <a:extLst>
              <a:ext uri="{FF2B5EF4-FFF2-40B4-BE49-F238E27FC236}">
                <a16:creationId xmlns:a16="http://schemas.microsoft.com/office/drawing/2014/main" id="{93BCE8ED-59FD-4237-8386-8E867AE2F275}"/>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9604715" y="2725809"/>
            <a:ext cx="2166596" cy="2911151"/>
          </a:xfrm>
          <a:prstGeom prst="rect">
            <a:avLst/>
          </a:prstGeom>
          <a:noFill/>
          <a:ln>
            <a:noFill/>
          </a:ln>
        </p:spPr>
      </p:pic>
      <p:pic>
        <p:nvPicPr>
          <p:cNvPr id="8" name="1081BC3A">
            <a:hlinkClick r:id="" action="ppaction://media"/>
            <a:extLst>
              <a:ext uri="{FF2B5EF4-FFF2-40B4-BE49-F238E27FC236}">
                <a16:creationId xmlns:a16="http://schemas.microsoft.com/office/drawing/2014/main" id="{DF0A5699-E867-4AF1-9515-6C43E54D07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99915" y="5636960"/>
            <a:ext cx="609600" cy="609600"/>
          </a:xfrm>
          <a:prstGeom prst="rect">
            <a:avLst/>
          </a:prstGeom>
        </p:spPr>
      </p:pic>
    </p:spTree>
    <p:extLst>
      <p:ext uri="{BB962C8B-B14F-4D97-AF65-F5344CB8AC3E}">
        <p14:creationId xmlns:p14="http://schemas.microsoft.com/office/powerpoint/2010/main" val="64287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 presetClass="mediacall" presetSubtype="0" fill="hold" nodeType="afterEffect">
                                  <p:stCondLst>
                                    <p:cond delay="0"/>
                                  </p:stCondLst>
                                  <p:childTnLst>
                                    <p:cmd type="call" cmd="playFrom(0.0)">
                                      <p:cBhvr>
                                        <p:cTn id="45" dur="2133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4F7F1B4-D9D6-429C-ABBD-4C58F3BA1335}"/>
              </a:ext>
            </a:extLst>
          </p:cNvPr>
          <p:cNvSpPr/>
          <p:nvPr/>
        </p:nvSpPr>
        <p:spPr>
          <a:xfrm>
            <a:off x="408264" y="1518061"/>
            <a:ext cx="6586330" cy="4442242"/>
          </a:xfrm>
          <a:prstGeom prst="rect">
            <a:avLst/>
          </a:prstGeom>
        </p:spPr>
        <p:txBody>
          <a:bodyPr wrap="square">
            <a:spAutoFit/>
          </a:bodyPr>
          <a:lstStyle/>
          <a:p>
            <a:pPr>
              <a:lnSpc>
                <a:spcPct val="115000"/>
              </a:lnSpc>
              <a:spcAft>
                <a:spcPts val="1000"/>
              </a:spcAft>
            </a:pPr>
            <a:r>
              <a:rPr lang="de-DE" sz="2400" b="1" dirty="0">
                <a:latin typeface="Arial" panose="020B0604020202020204" pitchFamily="34" charset="0"/>
                <a:cs typeface="Arial" panose="020B0604020202020204" pitchFamily="34" charset="0"/>
              </a:rPr>
              <a:t>Allein Christus</a:t>
            </a:r>
            <a:r>
              <a:rPr lang="de-DE" sz="2400" dirty="0">
                <a:latin typeface="Arial" panose="020B0604020202020204" pitchFamily="34" charset="0"/>
                <a:cs typeface="Arial" panose="020B0604020202020204" pitchFamily="34" charset="0"/>
              </a:rPr>
              <a:t> bedeutet: Die frohe Botschaft von Christus allein genügt. </a:t>
            </a:r>
          </a:p>
          <a:p>
            <a:pPr>
              <a:lnSpc>
                <a:spcPct val="115000"/>
              </a:lnSpc>
              <a:spcAft>
                <a:spcPts val="1000"/>
              </a:spcAft>
            </a:pPr>
            <a:r>
              <a:rPr lang="de-DE" sz="2400" dirty="0">
                <a:latin typeface="Arial" panose="020B0604020202020204" pitchFamily="34" charset="0"/>
                <a:cs typeface="Arial" panose="020B0604020202020204" pitchFamily="34" charset="0"/>
              </a:rPr>
              <a:t>Menschen dürfen nicht darüber bestimmen, wer in den Himmel darf und wer nicht.</a:t>
            </a:r>
          </a:p>
          <a:p>
            <a:r>
              <a:rPr lang="de-DE" sz="2400" dirty="0">
                <a:latin typeface="Arial" panose="020B0604020202020204" pitchFamily="34" charset="0"/>
                <a:cs typeface="Arial" panose="020B0604020202020204" pitchFamily="34" charset="0"/>
              </a:rPr>
              <a:t>Die Priester sollen den Menschen sagen, </a:t>
            </a:r>
          </a:p>
          <a:p>
            <a:r>
              <a:rPr lang="de-DE" sz="2400" dirty="0">
                <a:latin typeface="Arial" panose="020B0604020202020204" pitchFamily="34" charset="0"/>
                <a:cs typeface="Arial" panose="020B0604020202020204" pitchFamily="34" charset="0"/>
              </a:rPr>
              <a:t>dass Gott sie liebt und ihnen vergibt.</a:t>
            </a:r>
          </a:p>
          <a:p>
            <a:endParaRPr lang="de-DE" sz="800" dirty="0">
              <a:latin typeface="Arial" panose="020B0604020202020204" pitchFamily="34" charset="0"/>
              <a:cs typeface="Arial" panose="020B0604020202020204" pitchFamily="34" charset="0"/>
            </a:endParaRPr>
          </a:p>
          <a:p>
            <a:r>
              <a:rPr lang="de-DE" sz="2400" dirty="0">
                <a:latin typeface="Arial" panose="020B0604020202020204" pitchFamily="34" charset="0"/>
                <a:cs typeface="Arial" panose="020B0604020202020204" pitchFamily="34" charset="0"/>
              </a:rPr>
              <a:t>Für Luther ist Jesus Christus der einzige Weg zu Gott. Nur Jesus hat die Macht über Sünde und Tod.  </a:t>
            </a:r>
          </a:p>
          <a:p>
            <a:pPr>
              <a:lnSpc>
                <a:spcPct val="115000"/>
              </a:lnSpc>
              <a:spcAft>
                <a:spcPts val="1000"/>
              </a:spcAft>
            </a:pP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descr="C:\Users\susanne.gaertner\AppData\Local\Microsoft\Windows\INetCache\Content.Word\Jesus.png f.png">
            <a:extLst>
              <a:ext uri="{FF2B5EF4-FFF2-40B4-BE49-F238E27FC236}">
                <a16:creationId xmlns:a16="http://schemas.microsoft.com/office/drawing/2014/main" id="{EBFEEDAB-8B7C-4D0A-A712-9C71F00E47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482980" y="384314"/>
            <a:ext cx="4125924" cy="5731260"/>
          </a:xfrm>
          <a:prstGeom prst="rect">
            <a:avLst/>
          </a:prstGeom>
          <a:noFill/>
          <a:ln>
            <a:noFill/>
          </a:ln>
        </p:spPr>
      </p:pic>
      <p:pic>
        <p:nvPicPr>
          <p:cNvPr id="4" name="5C563CED">
            <a:hlinkClick r:id="" action="ppaction://media"/>
            <a:extLst>
              <a:ext uri="{FF2B5EF4-FFF2-40B4-BE49-F238E27FC236}">
                <a16:creationId xmlns:a16="http://schemas.microsoft.com/office/drawing/2014/main" id="{D3F91002-8D7B-4215-AA42-09E7A79C06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1656522" y="291549"/>
            <a:ext cx="662609" cy="609600"/>
          </a:xfrm>
          <a:prstGeom prst="rect">
            <a:avLst/>
          </a:prstGeom>
        </p:spPr>
      </p:pic>
    </p:spTree>
    <p:extLst>
      <p:ext uri="{BB962C8B-B14F-4D97-AF65-F5344CB8AC3E}">
        <p14:creationId xmlns:p14="http://schemas.microsoft.com/office/powerpoint/2010/main" val="126637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Users\susanne.gaertner\AppData\Local\Microsoft\Windows\INetCache\Content.Word\Geschenk.pngfarbig.png">
            <a:extLst>
              <a:ext uri="{FF2B5EF4-FFF2-40B4-BE49-F238E27FC236}">
                <a16:creationId xmlns:a16="http://schemas.microsoft.com/office/drawing/2014/main" id="{FD19D856-9A5A-4488-8ABB-9C4663577FC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0308" y="1652631"/>
            <a:ext cx="2807776" cy="3467136"/>
          </a:xfrm>
          <a:prstGeom prst="rect">
            <a:avLst/>
          </a:prstGeom>
          <a:noFill/>
          <a:ln>
            <a:noFill/>
          </a:ln>
        </p:spPr>
      </p:pic>
      <p:sp>
        <p:nvSpPr>
          <p:cNvPr id="4" name="Rechteck 3">
            <a:extLst>
              <a:ext uri="{FF2B5EF4-FFF2-40B4-BE49-F238E27FC236}">
                <a16:creationId xmlns:a16="http://schemas.microsoft.com/office/drawing/2014/main" id="{EA88C0F0-44A0-47EC-B734-BB0E4D07FF2C}"/>
              </a:ext>
            </a:extLst>
          </p:cNvPr>
          <p:cNvSpPr/>
          <p:nvPr/>
        </p:nvSpPr>
        <p:spPr>
          <a:xfrm>
            <a:off x="590025" y="821515"/>
            <a:ext cx="6096000" cy="4952190"/>
          </a:xfrm>
          <a:prstGeom prst="rect">
            <a:avLst/>
          </a:prstGeom>
        </p:spPr>
        <p:txBody>
          <a:bodyPr>
            <a:spAutoFit/>
          </a:bodyPr>
          <a:lstStyle/>
          <a:p>
            <a:pPr>
              <a:lnSpc>
                <a:spcPct val="107000"/>
              </a:lnSpc>
              <a:spcAft>
                <a:spcPts val="800"/>
              </a:spcAft>
            </a:pPr>
            <a:r>
              <a:rPr lang="de-DE" sz="2400" b="1" dirty="0">
                <a:latin typeface="Arial" panose="020B0604020202020204" pitchFamily="34" charset="0"/>
                <a:ea typeface="Calibri" panose="020F0502020204030204" pitchFamily="34" charset="0"/>
                <a:cs typeface="Times New Roman" panose="02020603050405020304" pitchFamily="18" charset="0"/>
              </a:rPr>
              <a:t>Allein aus Gnade </a:t>
            </a:r>
            <a:r>
              <a:rPr lang="de-DE" sz="2400" dirty="0">
                <a:latin typeface="Arial" panose="020B0604020202020204" pitchFamily="34" charset="0"/>
                <a:ea typeface="Calibri" panose="020F0502020204030204" pitchFamily="34" charset="0"/>
                <a:cs typeface="Times New Roman" panose="02020603050405020304" pitchFamily="18" charset="0"/>
              </a:rPr>
              <a:t>bedeutet: </a:t>
            </a: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Gott vergibt den Menschen, wenn sie Fehler bereuen. Gottes Liebe ist ein Geschenk! </a:t>
            </a:r>
          </a:p>
          <a:p>
            <a:pPr>
              <a:lnSpc>
                <a:spcPct val="107000"/>
              </a:lnSpc>
              <a:spcAft>
                <a:spcPts val="800"/>
              </a:spcAft>
            </a:pPr>
            <a:endParaRPr lang="de-DE"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Gottes Vergebung und Liebe kann man nicht mit Geld und Ablassbriefen kaufen. </a:t>
            </a:r>
          </a:p>
          <a:p>
            <a:pPr>
              <a:lnSpc>
                <a:spcPct val="107000"/>
              </a:lnSpc>
              <a:spcAft>
                <a:spcPts val="800"/>
              </a:spcAft>
            </a:pPr>
            <a:endParaRPr lang="de-DE"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Christen und Christinnen sollen auch anderen Menschen diese Vergebung und Liebe schenken.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2DAD35AF">
            <a:hlinkClick r:id="" action="ppaction://media"/>
            <a:extLst>
              <a:ext uri="{FF2B5EF4-FFF2-40B4-BE49-F238E27FC236}">
                <a16:creationId xmlns:a16="http://schemas.microsoft.com/office/drawing/2014/main" id="{FA5145A9-4F8C-46ED-A1F7-D866A5F478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1920" y="211915"/>
            <a:ext cx="609600" cy="609600"/>
          </a:xfrm>
          <a:prstGeom prst="rect">
            <a:avLst/>
          </a:prstGeom>
        </p:spPr>
      </p:pic>
    </p:spTree>
    <p:extLst>
      <p:ext uri="{BB962C8B-B14F-4D97-AF65-F5344CB8AC3E}">
        <p14:creationId xmlns:p14="http://schemas.microsoft.com/office/powerpoint/2010/main" val="206131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Users\susanne.gaertner\AppData\Local\Microsoft\Windows\INetCache\Content.Word\Herz Glaube.pngfarbig .png">
            <a:extLst>
              <a:ext uri="{FF2B5EF4-FFF2-40B4-BE49-F238E27FC236}">
                <a16:creationId xmlns:a16="http://schemas.microsoft.com/office/drawing/2014/main" id="{B25DCDA9-0D01-4953-B8DF-9A9D6E4A473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390701" y="1082180"/>
            <a:ext cx="3942826" cy="4597167"/>
          </a:xfrm>
          <a:prstGeom prst="rect">
            <a:avLst/>
          </a:prstGeom>
          <a:noFill/>
          <a:ln>
            <a:noFill/>
          </a:ln>
        </p:spPr>
      </p:pic>
      <p:sp>
        <p:nvSpPr>
          <p:cNvPr id="5" name="Rechteck 4">
            <a:extLst>
              <a:ext uri="{FF2B5EF4-FFF2-40B4-BE49-F238E27FC236}">
                <a16:creationId xmlns:a16="http://schemas.microsoft.com/office/drawing/2014/main" id="{8376CCAE-D1E4-41AF-82CF-94AC0F66C6B1}"/>
              </a:ext>
            </a:extLst>
          </p:cNvPr>
          <p:cNvSpPr/>
          <p:nvPr/>
        </p:nvSpPr>
        <p:spPr>
          <a:xfrm>
            <a:off x="580034" y="1755061"/>
            <a:ext cx="6096000" cy="3251403"/>
          </a:xfrm>
          <a:prstGeom prst="rect">
            <a:avLst/>
          </a:prstGeom>
        </p:spPr>
        <p:txBody>
          <a:bodyPr>
            <a:spAutoFit/>
          </a:bodyPr>
          <a:lstStyle/>
          <a:p>
            <a:pPr>
              <a:lnSpc>
                <a:spcPct val="107000"/>
              </a:lnSpc>
              <a:spcAft>
                <a:spcPts val="800"/>
              </a:spcAft>
            </a:pPr>
            <a:r>
              <a:rPr lang="de-DE" sz="2400" b="1" dirty="0">
                <a:latin typeface="Arial" panose="020B0604020202020204" pitchFamily="34" charset="0"/>
                <a:cs typeface="Arial" panose="020B0604020202020204" pitchFamily="34" charset="0"/>
              </a:rPr>
              <a:t>Allein durch Glauben </a:t>
            </a:r>
            <a:r>
              <a:rPr lang="de-DE" sz="2400" dirty="0">
                <a:latin typeface="Arial" panose="020B0604020202020204" pitchFamily="34" charset="0"/>
                <a:cs typeface="Arial" panose="020B0604020202020204" pitchFamily="34" charset="0"/>
              </a:rPr>
              <a:t>bedeutet: </a:t>
            </a:r>
          </a:p>
          <a:p>
            <a:pPr>
              <a:lnSpc>
                <a:spcPct val="107000"/>
              </a:lnSpc>
              <a:spcAft>
                <a:spcPts val="800"/>
              </a:spcAft>
            </a:pPr>
            <a:r>
              <a:rPr lang="de-DE" sz="2400" dirty="0">
                <a:latin typeface="Arial" panose="020B0604020202020204" pitchFamily="34" charset="0"/>
                <a:cs typeface="Arial" panose="020B0604020202020204" pitchFamily="34" charset="0"/>
              </a:rPr>
              <a:t>Wer auf Gott vertraut, weiß sich geliebt.</a:t>
            </a:r>
          </a:p>
          <a:p>
            <a:pPr>
              <a:lnSpc>
                <a:spcPct val="107000"/>
              </a:lnSpc>
              <a:spcAft>
                <a:spcPts val="800"/>
              </a:spcAft>
            </a:pPr>
            <a:r>
              <a:rPr lang="de-DE" sz="2400" dirty="0">
                <a:latin typeface="Arial" panose="020B0604020202020204" pitchFamily="34" charset="0"/>
                <a:cs typeface="Arial" panose="020B0604020202020204" pitchFamily="34" charset="0"/>
              </a:rPr>
              <a:t>An Gott glauben, bedeutet froh und frei zu sein. </a:t>
            </a:r>
          </a:p>
          <a:p>
            <a:pPr>
              <a:lnSpc>
                <a:spcPct val="107000"/>
              </a:lnSpc>
              <a:spcAft>
                <a:spcPts val="800"/>
              </a:spcAft>
            </a:pPr>
            <a:r>
              <a:rPr lang="de-DE" sz="2400" dirty="0">
                <a:latin typeface="Arial" panose="020B0604020202020204" pitchFamily="34" charset="0"/>
                <a:cs typeface="Arial" panose="020B0604020202020204" pitchFamily="34" charset="0"/>
              </a:rPr>
              <a:t>Die Menschen müssen keine Angst mehr vor dem Tod und der Hölle haben.</a:t>
            </a:r>
          </a:p>
          <a:p>
            <a:pPr>
              <a:lnSpc>
                <a:spcPct val="107000"/>
              </a:lnSpc>
              <a:spcAft>
                <a:spcPts val="800"/>
              </a:spcAft>
            </a:pP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2878F0A8">
            <a:hlinkClick r:id="" action="ppaction://media"/>
            <a:extLst>
              <a:ext uri="{FF2B5EF4-FFF2-40B4-BE49-F238E27FC236}">
                <a16:creationId xmlns:a16="http://schemas.microsoft.com/office/drawing/2014/main" id="{4438BFD5-731E-4D44-B638-FE75DD3F53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948" y="5374547"/>
            <a:ext cx="609600" cy="609600"/>
          </a:xfrm>
          <a:prstGeom prst="rect">
            <a:avLst/>
          </a:prstGeom>
        </p:spPr>
      </p:pic>
    </p:spTree>
    <p:extLst>
      <p:ext uri="{BB962C8B-B14F-4D97-AF65-F5344CB8AC3E}">
        <p14:creationId xmlns:p14="http://schemas.microsoft.com/office/powerpoint/2010/main" val="155131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Users\susanne.gaertner\AppData\Local\Microsoft\Windows\INetCache\Content.Word\Bibel Buch.png">
            <a:extLst>
              <a:ext uri="{FF2B5EF4-FFF2-40B4-BE49-F238E27FC236}">
                <a16:creationId xmlns:a16="http://schemas.microsoft.com/office/drawing/2014/main" id="{EB9505A8-86E2-49DD-B756-DB14580CA12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64198" y="1359016"/>
            <a:ext cx="4009937" cy="4353887"/>
          </a:xfrm>
          <a:prstGeom prst="rect">
            <a:avLst/>
          </a:prstGeom>
          <a:noFill/>
          <a:ln>
            <a:noFill/>
          </a:ln>
        </p:spPr>
      </p:pic>
      <p:sp>
        <p:nvSpPr>
          <p:cNvPr id="5" name="Rechteck 4">
            <a:extLst>
              <a:ext uri="{FF2B5EF4-FFF2-40B4-BE49-F238E27FC236}">
                <a16:creationId xmlns:a16="http://schemas.microsoft.com/office/drawing/2014/main" id="{182211CC-5B09-4E9C-AFF3-5CF678C38F43}"/>
              </a:ext>
            </a:extLst>
          </p:cNvPr>
          <p:cNvSpPr/>
          <p:nvPr/>
        </p:nvSpPr>
        <p:spPr>
          <a:xfrm>
            <a:off x="440422" y="742050"/>
            <a:ext cx="6096000" cy="5039585"/>
          </a:xfrm>
          <a:prstGeom prst="rect">
            <a:avLst/>
          </a:prstGeom>
        </p:spPr>
        <p:txBody>
          <a:bodyPr>
            <a:spAutoFit/>
          </a:bodyPr>
          <a:lstStyle/>
          <a:p>
            <a:pPr>
              <a:lnSpc>
                <a:spcPct val="107000"/>
              </a:lnSpc>
              <a:spcAft>
                <a:spcPts val="800"/>
              </a:spcAft>
            </a:pPr>
            <a:r>
              <a:rPr lang="de-DE" sz="2400" b="1" dirty="0">
                <a:latin typeface="Arial" panose="020B0604020202020204" pitchFamily="34" charset="0"/>
                <a:ea typeface="Calibri" panose="020F0502020204030204" pitchFamily="34" charset="0"/>
                <a:cs typeface="Times New Roman" panose="02020603050405020304" pitchFamily="18" charset="0"/>
              </a:rPr>
              <a:t>Allein aufgrund der Schrift </a:t>
            </a:r>
            <a:r>
              <a:rPr lang="de-DE" sz="2400" dirty="0">
                <a:latin typeface="Arial" panose="020B0604020202020204" pitchFamily="34" charset="0"/>
                <a:ea typeface="Calibri" panose="020F0502020204030204" pitchFamily="34" charset="0"/>
                <a:cs typeface="Times New Roman" panose="02020603050405020304" pitchFamily="18" charset="0"/>
              </a:rPr>
              <a:t>bedeutet…</a:t>
            </a: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Luther will damit sagen: Die Bibel reicht aus. Alles, was Christen und Christinnen über Gott wissen müssen, steht in der Bibel. Es braucht dazu keine zusätzlichen Regeln von Menschen. </a:t>
            </a: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Die Texte der Bibel können Menschen helfen und verändern. Sie erzählen, wie man Gottes Liebe leben kann und von einem schönen, ewigen Leben nach dem Tod. Die Priester sollen diese frohe Botschaft weitersagen.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F01F3240">
            <a:hlinkClick r:id="" action="ppaction://media"/>
            <a:extLst>
              <a:ext uri="{FF2B5EF4-FFF2-40B4-BE49-F238E27FC236}">
                <a16:creationId xmlns:a16="http://schemas.microsoft.com/office/drawing/2014/main" id="{A5DAED9C-4A8C-4A8A-A6EB-CEC19BD577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54598" y="5578475"/>
            <a:ext cx="609600" cy="609600"/>
          </a:xfrm>
          <a:prstGeom prst="rect">
            <a:avLst/>
          </a:prstGeom>
        </p:spPr>
      </p:pic>
    </p:spTree>
    <p:extLst>
      <p:ext uri="{BB962C8B-B14F-4D97-AF65-F5344CB8AC3E}">
        <p14:creationId xmlns:p14="http://schemas.microsoft.com/office/powerpoint/2010/main" val="406769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8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1000"/>
                                        <p:tgtEl>
                                          <p:spTgt spid="5">
                                            <p:txEl>
                                              <p:pRg st="2" end="2"/>
                                            </p:txEl>
                                          </p:spTgt>
                                        </p:tgtEl>
                                      </p:cBhvr>
                                    </p:animEffect>
                                    <p:anim calcmode="lin" valueType="num">
                                      <p:cBhvr>
                                        <p:cTn id="1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51D211D7-9A9A-47A7-B30D-EF4D9D918355}"/>
              </a:ext>
            </a:extLst>
          </p:cNvPr>
          <p:cNvSpPr/>
          <p:nvPr/>
        </p:nvSpPr>
        <p:spPr>
          <a:xfrm>
            <a:off x="2888609" y="224690"/>
            <a:ext cx="6473505" cy="4718279"/>
          </a:xfrm>
          <a:prstGeom prst="rect">
            <a:avLst/>
          </a:prstGeom>
        </p:spPr>
        <p:txBody>
          <a:bodyPr wrap="square">
            <a:spAutoFit/>
          </a:bodyPr>
          <a:lstStyle/>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10. Luther ist begeistert von seinen Entdeckungen.</a:t>
            </a: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Er will die Menschen froh machen. Der Buchdruck ist erfunden. Seine neuen Entdeckungen werden als kleine Hefte (</a:t>
            </a:r>
            <a:r>
              <a:rPr lang="de-DE" sz="2400" b="1" i="1" dirty="0">
                <a:latin typeface="Arial" panose="020B0604020202020204" pitchFamily="34" charset="0"/>
                <a:ea typeface="Calibri" panose="020F0502020204030204" pitchFamily="34" charset="0"/>
                <a:cs typeface="Times New Roman" panose="02020603050405020304" pitchFamily="18" charset="0"/>
              </a:rPr>
              <a:t>Schriften </a:t>
            </a:r>
            <a:r>
              <a:rPr lang="de-DE" sz="2400" dirty="0">
                <a:latin typeface="Arial" panose="020B0604020202020204" pitchFamily="34" charset="0"/>
                <a:ea typeface="Calibri" panose="020F0502020204030204" pitchFamily="34" charset="0"/>
                <a:cs typeface="Times New Roman" panose="02020603050405020304" pitchFamily="18" charset="0"/>
              </a:rPr>
              <a:t>genannt) schnell gedruckt, überall verteilt und gelesen.</a:t>
            </a: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Luther schreibt einen Brief und eine </a:t>
            </a:r>
            <a:r>
              <a:rPr lang="de-DE" sz="2400" b="1" i="1" dirty="0">
                <a:latin typeface="Arial" panose="020B0604020202020204" pitchFamily="34" charset="0"/>
                <a:ea typeface="Calibri" panose="020F0502020204030204" pitchFamily="34" charset="0"/>
                <a:cs typeface="Times New Roman" panose="02020603050405020304" pitchFamily="18" charset="0"/>
              </a:rPr>
              <a:t>Schrift </a:t>
            </a:r>
            <a:r>
              <a:rPr lang="de-DE" sz="2400" dirty="0">
                <a:latin typeface="Arial" panose="020B0604020202020204" pitchFamily="34" charset="0"/>
                <a:ea typeface="Calibri" panose="020F0502020204030204" pitchFamily="34" charset="0"/>
                <a:cs typeface="Times New Roman" panose="02020603050405020304" pitchFamily="18" charset="0"/>
              </a:rPr>
              <a:t>mit</a:t>
            </a:r>
            <a:r>
              <a:rPr lang="de-DE" sz="2400" b="1" i="1" dirty="0">
                <a:latin typeface="Arial" panose="020B0604020202020204" pitchFamily="34" charset="0"/>
                <a:ea typeface="Calibri" panose="020F0502020204030204" pitchFamily="34" charset="0"/>
                <a:cs typeface="Times New Roman" panose="02020603050405020304" pitchFamily="18" charset="0"/>
              </a:rPr>
              <a:t> </a:t>
            </a:r>
            <a:r>
              <a:rPr lang="de-DE" sz="2400" dirty="0">
                <a:latin typeface="Arial" panose="020B0604020202020204" pitchFamily="34" charset="0"/>
                <a:ea typeface="Calibri" panose="020F0502020204030204" pitchFamily="34" charset="0"/>
                <a:cs typeface="Times New Roman" panose="02020603050405020304" pitchFamily="18" charset="0"/>
              </a:rPr>
              <a:t>seinen neuen Ideen direkt an den Papst in Rom.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2400" dirty="0">
              <a:latin typeface="Arial" panose="020B0604020202020204" pitchFamily="34" charset="0"/>
              <a:ea typeface="Calibri" panose="020F0502020204030204" pitchFamily="34" charset="0"/>
              <a:cs typeface="Times New Roman" panose="02020603050405020304" pitchFamily="18" charset="0"/>
            </a:endParaRPr>
          </a:p>
        </p:txBody>
      </p:sp>
      <p:pic>
        <p:nvPicPr>
          <p:cNvPr id="5" name="Grafik 4" descr="C:\Users\susanne.gaertner\AppData\Local\Microsoft\Windows\INetCache\Content.Word\Bibel Buch.png">
            <a:extLst>
              <a:ext uri="{FF2B5EF4-FFF2-40B4-BE49-F238E27FC236}">
                <a16:creationId xmlns:a16="http://schemas.microsoft.com/office/drawing/2014/main" id="{E850EC1D-00F2-413A-AD2C-E81F4C71E04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0934" y="4500435"/>
            <a:ext cx="1675572" cy="1915344"/>
          </a:xfrm>
          <a:prstGeom prst="rect">
            <a:avLst/>
          </a:prstGeom>
          <a:noFill/>
          <a:ln>
            <a:noFill/>
          </a:ln>
        </p:spPr>
      </p:pic>
      <p:pic>
        <p:nvPicPr>
          <p:cNvPr id="8" name="Grafik 7" descr="C:\Users\susanne.gaertner\AppData\Local\Microsoft\Windows\INetCache\Content.Word\Jesus.png f.png">
            <a:extLst>
              <a:ext uri="{FF2B5EF4-FFF2-40B4-BE49-F238E27FC236}">
                <a16:creationId xmlns:a16="http://schemas.microsoft.com/office/drawing/2014/main" id="{358E555B-455A-48D7-B1FE-EB936CCA88C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11661" y="92279"/>
            <a:ext cx="2365697" cy="3913550"/>
          </a:xfrm>
          <a:prstGeom prst="rect">
            <a:avLst/>
          </a:prstGeom>
          <a:noFill/>
          <a:ln>
            <a:noFill/>
          </a:ln>
        </p:spPr>
      </p:pic>
      <p:pic>
        <p:nvPicPr>
          <p:cNvPr id="9" name="Grafik 8" descr="C:\Users\susanne.gaertner\AppData\Local\Microsoft\Windows\INetCache\Content.Word\Herz Glaube.pngfarbig .png">
            <a:extLst>
              <a:ext uri="{FF2B5EF4-FFF2-40B4-BE49-F238E27FC236}">
                <a16:creationId xmlns:a16="http://schemas.microsoft.com/office/drawing/2014/main" id="{964F75E5-78AE-4B77-A451-909A00FA46C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93113" y="4500435"/>
            <a:ext cx="2032248" cy="2168288"/>
          </a:xfrm>
          <a:prstGeom prst="rect">
            <a:avLst/>
          </a:prstGeom>
          <a:noFill/>
          <a:ln>
            <a:noFill/>
          </a:ln>
        </p:spPr>
      </p:pic>
      <p:pic>
        <p:nvPicPr>
          <p:cNvPr id="10" name="Grafik 9" descr="C:\Users\susanne.gaertner\AppData\Local\Microsoft\Windows\INetCache\Content.Word\Geschenk.pngfarbig.png">
            <a:extLst>
              <a:ext uri="{FF2B5EF4-FFF2-40B4-BE49-F238E27FC236}">
                <a16:creationId xmlns:a16="http://schemas.microsoft.com/office/drawing/2014/main" id="{475D2ADC-A9BA-47C3-AC31-FC8F759FF48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1229" y="4016451"/>
            <a:ext cx="2023459" cy="2525858"/>
          </a:xfrm>
          <a:prstGeom prst="rect">
            <a:avLst/>
          </a:prstGeom>
          <a:noFill/>
          <a:ln>
            <a:noFill/>
          </a:ln>
        </p:spPr>
      </p:pic>
      <p:pic>
        <p:nvPicPr>
          <p:cNvPr id="11" name="Grafik 10" descr="C:\Users\susanne.gaertner\AppData\Local\Microsoft\Windows\INetCache\Content.Word\InkedInkedLuther mit der Feder Farbe_LI.JPG">
            <a:extLst>
              <a:ext uri="{FF2B5EF4-FFF2-40B4-BE49-F238E27FC236}">
                <a16:creationId xmlns:a16="http://schemas.microsoft.com/office/drawing/2014/main" id="{59F81352-8CBB-485D-849F-0FB1C2AB986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172959" y="235312"/>
            <a:ext cx="2835585" cy="3770517"/>
          </a:xfrm>
          <a:prstGeom prst="rect">
            <a:avLst/>
          </a:prstGeom>
          <a:noFill/>
          <a:ln>
            <a:noFill/>
          </a:ln>
        </p:spPr>
      </p:pic>
    </p:spTree>
    <p:extLst>
      <p:ext uri="{BB962C8B-B14F-4D97-AF65-F5344CB8AC3E}">
        <p14:creationId xmlns:p14="http://schemas.microsoft.com/office/powerpoint/2010/main" val="34499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1" end="1"/>
                                            </p:txEl>
                                          </p:spTgt>
                                        </p:tgtEl>
                                        <p:attrNameLst>
                                          <p:attrName>style.visibility</p:attrName>
                                        </p:attrNameLst>
                                      </p:cBhvr>
                                      <p:to>
                                        <p:strVal val="visible"/>
                                      </p:to>
                                    </p:set>
                                    <p:animEffect transition="in" filter="fade">
                                      <p:cBhvr>
                                        <p:cTn id="35" dur="1000"/>
                                        <p:tgtEl>
                                          <p:spTgt spid="2">
                                            <p:txEl>
                                              <p:pRg st="1" end="1"/>
                                            </p:txEl>
                                          </p:spTgt>
                                        </p:tgtEl>
                                      </p:cBhvr>
                                    </p:animEffect>
                                    <p:anim calcmode="lin" valueType="num">
                                      <p:cBhvr>
                                        <p:cTn id="3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2" end="2"/>
                                            </p:txEl>
                                          </p:spTgt>
                                        </p:tgtEl>
                                        <p:attrNameLst>
                                          <p:attrName>style.visibility</p:attrName>
                                        </p:attrNameLst>
                                      </p:cBhvr>
                                      <p:to>
                                        <p:strVal val="visible"/>
                                      </p:to>
                                    </p:set>
                                    <p:animEffect transition="in" filter="fade">
                                      <p:cBhvr>
                                        <p:cTn id="49" dur="1000"/>
                                        <p:tgtEl>
                                          <p:spTgt spid="2">
                                            <p:txEl>
                                              <p:pRg st="2" end="2"/>
                                            </p:txEl>
                                          </p:spTgt>
                                        </p:tgtEl>
                                      </p:cBhvr>
                                    </p:animEffect>
                                    <p:anim calcmode="lin" valueType="num">
                                      <p:cBhvr>
                                        <p:cTn id="5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368A8DC-DCAB-4E12-8061-9C29D9905716}"/>
              </a:ext>
            </a:extLst>
          </p:cNvPr>
          <p:cNvSpPr/>
          <p:nvPr/>
        </p:nvSpPr>
        <p:spPr>
          <a:xfrm>
            <a:off x="544657" y="2025975"/>
            <a:ext cx="6096000" cy="3416320"/>
          </a:xfrm>
          <a:prstGeom prst="rect">
            <a:avLst/>
          </a:prstGeom>
        </p:spPr>
        <p:txBody>
          <a:bodyPr>
            <a:spAutoFit/>
          </a:bodyPr>
          <a:lstStyle/>
          <a:p>
            <a:r>
              <a:rPr lang="de-DE" sz="2400" dirty="0">
                <a:latin typeface="Arial" panose="020B0604020202020204" pitchFamily="34" charset="0"/>
                <a:ea typeface="Calibri" panose="020F0502020204030204" pitchFamily="34" charset="0"/>
                <a:cs typeface="Times New Roman" panose="02020603050405020304" pitchFamily="18" charset="0"/>
              </a:rPr>
              <a:t>Martin Luther will über die Fehler der Kirche reden und schreibt in 95 Sätzen (Thesen) auf, was er an ihr nicht gut findet.</a:t>
            </a:r>
          </a:p>
          <a:p>
            <a:endParaRPr lang="de-DE" sz="2400" dirty="0">
              <a:latin typeface="Arial" panose="020B0604020202020204" pitchFamily="34" charset="0"/>
              <a:ea typeface="Calibri" panose="020F0502020204030204" pitchFamily="34" charset="0"/>
              <a:cs typeface="Times New Roman" panose="02020603050405020304" pitchFamily="18" charset="0"/>
            </a:endParaRPr>
          </a:p>
          <a:p>
            <a:endParaRPr lang="de-DE" sz="2400" dirty="0">
              <a:latin typeface="Arial" panose="020B0604020202020204" pitchFamily="34" charset="0"/>
              <a:ea typeface="Calibri" panose="020F0502020204030204" pitchFamily="34" charset="0"/>
              <a:cs typeface="Times New Roman" panose="02020603050405020304" pitchFamily="18" charset="0"/>
            </a:endParaRPr>
          </a:p>
          <a:p>
            <a:r>
              <a:rPr lang="de-DE" sz="2400" dirty="0">
                <a:latin typeface="Arial" panose="020B0604020202020204" pitchFamily="34" charset="0"/>
                <a:ea typeface="Calibri" panose="020F0502020204030204" pitchFamily="34" charset="0"/>
                <a:cs typeface="Times New Roman" panose="02020603050405020304" pitchFamily="18" charset="0"/>
              </a:rPr>
              <a:t>Er hängt diese Sätze auf und versendet sie an wichtige Menschen der Kirche. Viele lesen sie. Auch diese 95 Thesen werden gedruckt und verteilt.</a:t>
            </a:r>
            <a:endParaRPr lang="de-DE" sz="2400" dirty="0"/>
          </a:p>
        </p:txBody>
      </p:sp>
      <p:pic>
        <p:nvPicPr>
          <p:cNvPr id="5" name="Grafik 4">
            <a:extLst>
              <a:ext uri="{FF2B5EF4-FFF2-40B4-BE49-F238E27FC236}">
                <a16:creationId xmlns:a16="http://schemas.microsoft.com/office/drawing/2014/main" id="{2F0CE40B-3D3F-424D-AB01-1149EB3F5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921" y="186667"/>
            <a:ext cx="4755544" cy="6562276"/>
          </a:xfrm>
          <a:prstGeom prst="rect">
            <a:avLst/>
          </a:prstGeom>
        </p:spPr>
      </p:pic>
      <p:pic>
        <p:nvPicPr>
          <p:cNvPr id="3" name="Sprache 010">
            <a:hlinkClick r:id="" action="ppaction://media"/>
            <a:extLst>
              <a:ext uri="{FF2B5EF4-FFF2-40B4-BE49-F238E27FC236}">
                <a16:creationId xmlns:a16="http://schemas.microsoft.com/office/drawing/2014/main" id="{D9D912E4-CD13-4011-B26D-A9A8328EDC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179" y="608910"/>
            <a:ext cx="609600" cy="609600"/>
          </a:xfrm>
          <a:prstGeom prst="rect">
            <a:avLst/>
          </a:prstGeom>
        </p:spPr>
      </p:pic>
    </p:spTree>
    <p:extLst>
      <p:ext uri="{BB962C8B-B14F-4D97-AF65-F5344CB8AC3E}">
        <p14:creationId xmlns:p14="http://schemas.microsoft.com/office/powerpoint/2010/main" val="131826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260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82FDBD0-EFBF-44E5-AE83-8B3901EFF0A1}"/>
              </a:ext>
            </a:extLst>
          </p:cNvPr>
          <p:cNvSpPr>
            <a:spLocks noChangeArrowheads="1"/>
          </p:cNvSpPr>
          <p:nvPr/>
        </p:nvSpPr>
        <p:spPr bwMode="auto">
          <a:xfrm>
            <a:off x="209725" y="509113"/>
            <a:ext cx="1087323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Die Kirche vor 500 Jahren </a:t>
            </a:r>
            <a:r>
              <a:rPr kumimoji="0" lang="de-DE" altLang="de-DE"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t>
            </a:r>
            <a:r>
              <a:rPr kumimoji="0" lang="de-DE" altLang="de-DE"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die ungerechten Gesch</a:t>
            </a:r>
            <a:r>
              <a:rPr kumimoji="0" lang="de-DE" altLang="de-DE" sz="24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ä</a:t>
            </a:r>
            <a:r>
              <a:rPr kumimoji="0" lang="de-DE" altLang="de-DE" sz="24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fte mit dem Himmel</a:t>
            </a: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1. Im Mittelalter k</a:t>
            </a:r>
            <a:r>
              <a:rPr kumimoji="0" lang="de-DE" altLang="de-DE"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ö</a:t>
            </a:r>
            <a:r>
              <a:rPr kumimoji="0" lang="de-DE" altLang="de-DE"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nnen nur wenige Menschen lesen und schreiben.</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B</a:t>
            </a:r>
            <a:r>
              <a:rPr kumimoji="0" lang="de-DE" altLang="de-DE"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ü</a:t>
            </a:r>
            <a:r>
              <a:rPr kumimoji="0" lang="de-DE" altLang="de-DE"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cher sind kostbar, denn sie werden von M</a:t>
            </a:r>
            <a:r>
              <a:rPr lang="de-DE" altLang="de-DE" sz="2400" dirty="0">
                <a:latin typeface="Arial" panose="020B0604020202020204" pitchFamily="34" charset="0"/>
                <a:ea typeface="Calibri" panose="020F0502020204030204" pitchFamily="34" charset="0"/>
                <a:cs typeface="Arial" panose="020B0604020202020204" pitchFamily="34" charset="0"/>
              </a:rPr>
              <a:t>ö</a:t>
            </a:r>
            <a:r>
              <a:rPr kumimoji="0" lang="de-DE" altLang="de-DE"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nchen und von Priestern</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2400" dirty="0">
                <a:latin typeface="Arial" panose="020B0604020202020204" pitchFamily="34" charset="0"/>
                <a:ea typeface="Calibri" panose="020F0502020204030204" pitchFamily="34" charset="0"/>
                <a:cs typeface="Arial" panose="020B0604020202020204" pitchFamily="34" charset="0"/>
              </a:rPr>
              <a:t>  </a:t>
            </a:r>
            <a:r>
              <a:rPr kumimoji="0" lang="de-DE" altLang="de-DE"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mit der Hand geschrieben. </a:t>
            </a:r>
            <a:endParaRPr kumimoji="0" lang="de-DE" altLang="de-DE"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9" name="Grafik 8" descr="C:\Users\susanne.gaertner\AppData\Local\Microsoft\Windows\INetCache\Content.Word\InkedInkedLuther mit der Feder Farbe_LI.JPG">
            <a:extLst>
              <a:ext uri="{FF2B5EF4-FFF2-40B4-BE49-F238E27FC236}">
                <a16:creationId xmlns:a16="http://schemas.microsoft.com/office/drawing/2014/main" id="{5A17984D-D050-4EB6-BEC8-6ABD97A167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43787" y="2441196"/>
            <a:ext cx="3973300" cy="3879646"/>
          </a:xfrm>
          <a:prstGeom prst="rect">
            <a:avLst/>
          </a:prstGeom>
          <a:noFill/>
          <a:ln>
            <a:noFill/>
          </a:ln>
        </p:spPr>
      </p:pic>
      <p:pic>
        <p:nvPicPr>
          <p:cNvPr id="2" name="Sprache 001">
            <a:hlinkClick r:id="" action="ppaction://media"/>
            <a:extLst>
              <a:ext uri="{FF2B5EF4-FFF2-40B4-BE49-F238E27FC236}">
                <a16:creationId xmlns:a16="http://schemas.microsoft.com/office/drawing/2014/main" id="{BF517608-5A65-490B-8E6A-C00F42B3C1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78155" y="5711242"/>
            <a:ext cx="609600" cy="609600"/>
          </a:xfrm>
          <a:prstGeom prst="rect">
            <a:avLst/>
          </a:prstGeom>
        </p:spPr>
      </p:pic>
    </p:spTree>
    <p:extLst>
      <p:ext uri="{BB962C8B-B14F-4D97-AF65-F5344CB8AC3E}">
        <p14:creationId xmlns:p14="http://schemas.microsoft.com/office/powerpoint/2010/main" val="306272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1000"/>
                                        <p:tgtEl>
                                          <p:spTgt spid="6">
                                            <p:txEl>
                                              <p:pRg st="4" end="4"/>
                                            </p:txEl>
                                          </p:spTgt>
                                        </p:tgtEl>
                                      </p:cBhvr>
                                    </p:animEffect>
                                    <p:anim calcmode="lin" valueType="num">
                                      <p:cBhvr>
                                        <p:cTn id="2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 presetClass="mediacall" presetSubtype="0" fill="hold" nodeType="afterEffect">
                                  <p:stCondLst>
                                    <p:cond delay="0"/>
                                  </p:stCondLst>
                                  <p:childTnLst>
                                    <p:cmd type="call" cmd="playFrom(0.0)">
                                      <p:cBhvr>
                                        <p:cTn id="29" dur="15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798AF8D-2618-4578-8F86-1217EFE6A9ED}"/>
              </a:ext>
            </a:extLst>
          </p:cNvPr>
          <p:cNvSpPr/>
          <p:nvPr/>
        </p:nvSpPr>
        <p:spPr>
          <a:xfrm>
            <a:off x="321578" y="284691"/>
            <a:ext cx="11464954" cy="882678"/>
          </a:xfrm>
          <a:prstGeom prst="rect">
            <a:avLst/>
          </a:prstGeom>
        </p:spPr>
        <p:txBody>
          <a:bodyPr wrap="square">
            <a:spAutoFit/>
          </a:bodyPr>
          <a:lstStyle/>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11. Das alles gefällt der damaligen Kirche nicht. Priester verbrennen die Schriften von Martin Luther. Sie warnen die Menschen vor Luther.</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descr="C:\Users\susanne.gaertner\AppData\Local\Microsoft\Windows\INetCache\Content.Word\InkedLuther Bücher im feuer_LI.JPG">
            <a:extLst>
              <a:ext uri="{FF2B5EF4-FFF2-40B4-BE49-F238E27FC236}">
                <a16:creationId xmlns:a16="http://schemas.microsoft.com/office/drawing/2014/main" id="{CEBD122D-068F-440D-86DD-1C263C8DEE0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17641" y="1530220"/>
            <a:ext cx="5206481" cy="4954556"/>
          </a:xfrm>
          <a:prstGeom prst="rect">
            <a:avLst/>
          </a:prstGeom>
          <a:noFill/>
          <a:ln>
            <a:noFill/>
          </a:ln>
        </p:spPr>
      </p:pic>
      <p:pic>
        <p:nvPicPr>
          <p:cNvPr id="4" name="Sprache 011">
            <a:hlinkClick r:id="" action="ppaction://media"/>
            <a:extLst>
              <a:ext uri="{FF2B5EF4-FFF2-40B4-BE49-F238E27FC236}">
                <a16:creationId xmlns:a16="http://schemas.microsoft.com/office/drawing/2014/main" id="{F711FEFF-6C2B-44AF-8646-D9BC1AF5D1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649" y="1107503"/>
            <a:ext cx="609600" cy="609600"/>
          </a:xfrm>
          <a:prstGeom prst="rect">
            <a:avLst/>
          </a:prstGeom>
        </p:spPr>
      </p:pic>
    </p:spTree>
    <p:extLst>
      <p:ext uri="{BB962C8B-B14F-4D97-AF65-F5344CB8AC3E}">
        <p14:creationId xmlns:p14="http://schemas.microsoft.com/office/powerpoint/2010/main" val="231379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24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C:\Users\susanne.gaertner\AppData\Local\Microsoft\Windows\INetCache\Content.Word\Papst  Farbe.png">
            <a:extLst>
              <a:ext uri="{FF2B5EF4-FFF2-40B4-BE49-F238E27FC236}">
                <a16:creationId xmlns:a16="http://schemas.microsoft.com/office/drawing/2014/main" id="{C6575C92-BD5F-4668-829E-0F8CEF9AC18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7113"/>
            <a:ext cx="3017982" cy="3994222"/>
          </a:xfrm>
          <a:prstGeom prst="rect">
            <a:avLst/>
          </a:prstGeom>
          <a:noFill/>
          <a:ln>
            <a:noFill/>
          </a:ln>
        </p:spPr>
      </p:pic>
      <p:sp>
        <p:nvSpPr>
          <p:cNvPr id="7" name="Rechteck 6">
            <a:extLst>
              <a:ext uri="{FF2B5EF4-FFF2-40B4-BE49-F238E27FC236}">
                <a16:creationId xmlns:a16="http://schemas.microsoft.com/office/drawing/2014/main" id="{F1E5B233-94ED-4164-A997-BD53EB870E15}"/>
              </a:ext>
            </a:extLst>
          </p:cNvPr>
          <p:cNvSpPr/>
          <p:nvPr/>
        </p:nvSpPr>
        <p:spPr>
          <a:xfrm>
            <a:off x="2377389" y="1595021"/>
            <a:ext cx="3752535" cy="4524315"/>
          </a:xfrm>
          <a:prstGeom prst="rect">
            <a:avLst/>
          </a:prstGeom>
        </p:spPr>
        <p:txBody>
          <a:bodyPr wrap="square">
            <a:spAutoFit/>
          </a:bodyPr>
          <a:lstStyle/>
          <a:p>
            <a:r>
              <a:rPr lang="de-DE" sz="2400" dirty="0">
                <a:latin typeface="Arial" panose="020B0604020202020204" pitchFamily="34" charset="0"/>
                <a:ea typeface="Calibri" panose="020F0502020204030204" pitchFamily="34" charset="0"/>
                <a:cs typeface="Times New Roman" panose="02020603050405020304" pitchFamily="18" charset="0"/>
              </a:rPr>
              <a:t>Der Papst will nicht, dass Martin Luther weiter ein Priester bleibt. Er sendet Luther einen Brief, in dem steht, dass er aus der Kirche ausgeschlossen wird. Voller Zorn verbrennt Luther dieses Schreiben des Papstes.</a:t>
            </a:r>
          </a:p>
          <a:p>
            <a:r>
              <a:rPr lang="de-DE" sz="2400" dirty="0">
                <a:latin typeface="Arial" panose="020B0604020202020204" pitchFamily="34" charset="0"/>
                <a:ea typeface="Calibri" panose="020F0502020204030204" pitchFamily="34" charset="0"/>
                <a:cs typeface="Times New Roman" panose="02020603050405020304" pitchFamily="18" charset="0"/>
              </a:rPr>
              <a:t>Luther will die Kirche erneuern, er will nicht ausgeschlossen werden. </a:t>
            </a:r>
            <a:endParaRPr lang="de-DE" sz="2400" dirty="0"/>
          </a:p>
        </p:txBody>
      </p:sp>
      <p:pic>
        <p:nvPicPr>
          <p:cNvPr id="13" name="Grafik 12">
            <a:extLst>
              <a:ext uri="{FF2B5EF4-FFF2-40B4-BE49-F238E27FC236}">
                <a16:creationId xmlns:a16="http://schemas.microsoft.com/office/drawing/2014/main" id="{B84E879C-864C-4061-8B24-96EF052E6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1868" y="261699"/>
            <a:ext cx="2692991" cy="4339661"/>
          </a:xfrm>
          <a:prstGeom prst="rect">
            <a:avLst/>
          </a:prstGeom>
        </p:spPr>
      </p:pic>
      <p:pic>
        <p:nvPicPr>
          <p:cNvPr id="8" name="Grafik 7">
            <a:extLst>
              <a:ext uri="{FF2B5EF4-FFF2-40B4-BE49-F238E27FC236}">
                <a16:creationId xmlns:a16="http://schemas.microsoft.com/office/drawing/2014/main" id="{FBDD394D-A53B-4A42-8E94-D1761EC46F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7746" y="2064224"/>
            <a:ext cx="3044122" cy="4240632"/>
          </a:xfrm>
          <a:prstGeom prst="rect">
            <a:avLst/>
          </a:prstGeom>
        </p:spPr>
      </p:pic>
      <p:pic>
        <p:nvPicPr>
          <p:cNvPr id="9" name="Sprache 012">
            <a:hlinkClick r:id="" action="ppaction://media"/>
            <a:extLst>
              <a:ext uri="{FF2B5EF4-FFF2-40B4-BE49-F238E27FC236}">
                <a16:creationId xmlns:a16="http://schemas.microsoft.com/office/drawing/2014/main" id="{5E02F90E-CA78-4148-AF85-90ABFD9B31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3362" y="367240"/>
            <a:ext cx="609600" cy="609600"/>
          </a:xfrm>
          <a:prstGeom prst="rect">
            <a:avLst/>
          </a:prstGeom>
        </p:spPr>
      </p:pic>
    </p:spTree>
    <p:extLst>
      <p:ext uri="{BB962C8B-B14F-4D97-AF65-F5344CB8AC3E}">
        <p14:creationId xmlns:p14="http://schemas.microsoft.com/office/powerpoint/2010/main" val="257382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415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151CC05-8D4A-45D8-8FC9-98464965A46B}"/>
              </a:ext>
            </a:extLst>
          </p:cNvPr>
          <p:cNvSpPr/>
          <p:nvPr/>
        </p:nvSpPr>
        <p:spPr>
          <a:xfrm>
            <a:off x="346744" y="308336"/>
            <a:ext cx="11297175" cy="1938992"/>
          </a:xfrm>
          <a:prstGeom prst="rect">
            <a:avLst/>
          </a:prstGeom>
        </p:spPr>
        <p:txBody>
          <a:bodyPr wrap="square">
            <a:spAutoFit/>
          </a:bodyPr>
          <a:lstStyle/>
          <a:p>
            <a:pPr>
              <a:tabLst>
                <a:tab pos="2790825" algn="l"/>
              </a:tabLst>
            </a:pPr>
            <a:r>
              <a:rPr lang="de-DE" sz="2400">
                <a:latin typeface="Arial" panose="020B0604020202020204" pitchFamily="34" charset="0"/>
                <a:ea typeface="Calibri" panose="020F0502020204030204" pitchFamily="34" charset="0"/>
                <a:cs typeface="Times New Roman" panose="02020603050405020304" pitchFamily="18" charset="0"/>
              </a:rPr>
              <a:t>12. </a:t>
            </a:r>
            <a:r>
              <a:rPr lang="de-DE" sz="2400" dirty="0">
                <a:latin typeface="Arial" panose="020B0604020202020204" pitchFamily="34" charset="0"/>
                <a:ea typeface="Calibri" panose="020F0502020204030204" pitchFamily="34" charset="0"/>
                <a:cs typeface="Times New Roman" panose="02020603050405020304" pitchFamily="18" charset="0"/>
              </a:rPr>
              <a:t>In dieser Zeit kommt der Kaiser Karl V. nach Deutschland in die Stadt Worms. Er hört von den Unruhen. Martin Luther muss zu ihm kommen.</a:t>
            </a:r>
          </a:p>
          <a:p>
            <a:pPr>
              <a:tabLst>
                <a:tab pos="2790825" algn="l"/>
              </a:tabLst>
            </a:pPr>
            <a:r>
              <a:rPr lang="de-DE" sz="2400" dirty="0">
                <a:latin typeface="Arial" panose="020B0604020202020204" pitchFamily="34" charset="0"/>
                <a:ea typeface="Calibri" panose="020F0502020204030204" pitchFamily="34" charset="0"/>
                <a:cs typeface="Times New Roman" panose="02020603050405020304" pitchFamily="18" charset="0"/>
              </a:rPr>
              <a:t>Martin Luther hat inzwischen viele Freunde und viele Feinde.</a:t>
            </a:r>
          </a:p>
          <a:p>
            <a:pPr>
              <a:tabLst>
                <a:tab pos="2790825" algn="l"/>
              </a:tabLst>
            </a:pPr>
            <a:r>
              <a:rPr lang="de-DE" sz="2400" dirty="0">
                <a:latin typeface="Arial" panose="020B0604020202020204" pitchFamily="34" charset="0"/>
                <a:ea typeface="Calibri" panose="020F0502020204030204" pitchFamily="34" charset="0"/>
                <a:cs typeface="Times New Roman" panose="02020603050405020304" pitchFamily="18" charset="0"/>
              </a:rPr>
              <a:t>Der Kaiser will, dass Luther vor allen Menschen sagt, </a:t>
            </a:r>
          </a:p>
          <a:p>
            <a:pPr>
              <a:tabLst>
                <a:tab pos="2790825" algn="l"/>
              </a:tabLst>
            </a:pPr>
            <a:r>
              <a:rPr lang="de-DE" sz="2400" dirty="0">
                <a:latin typeface="Arial" panose="020B0604020202020204" pitchFamily="34" charset="0"/>
                <a:ea typeface="Calibri" panose="020F0502020204030204" pitchFamily="34" charset="0"/>
                <a:cs typeface="Times New Roman" panose="02020603050405020304" pitchFamily="18" charset="0"/>
              </a:rPr>
              <a:t>dass seine neuen Lehren falsch sind.</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hteck 2">
            <a:extLst>
              <a:ext uri="{FF2B5EF4-FFF2-40B4-BE49-F238E27FC236}">
                <a16:creationId xmlns:a16="http://schemas.microsoft.com/office/drawing/2014/main" id="{592AC0F5-E200-42BF-8F23-0C090F17BC97}"/>
              </a:ext>
            </a:extLst>
          </p:cNvPr>
          <p:cNvSpPr/>
          <p:nvPr/>
        </p:nvSpPr>
        <p:spPr>
          <a:xfrm>
            <a:off x="346744" y="2732164"/>
            <a:ext cx="4678262" cy="3336426"/>
          </a:xfrm>
          <a:prstGeom prst="rect">
            <a:avLst/>
          </a:prstGeom>
        </p:spPr>
        <p:txBody>
          <a:bodyPr wrap="square">
            <a:spAutoFit/>
          </a:bodyPr>
          <a:lstStyle/>
          <a:p>
            <a:pPr>
              <a:lnSpc>
                <a:spcPct val="107000"/>
              </a:lnSpc>
              <a:spcAft>
                <a:spcPts val="800"/>
              </a:spcAft>
              <a:tabLst>
                <a:tab pos="2790825" algn="l"/>
              </a:tabLst>
            </a:pPr>
            <a:r>
              <a:rPr lang="de-DE" sz="2400" i="1" dirty="0">
                <a:latin typeface="Arial" panose="020B0604020202020204" pitchFamily="34" charset="0"/>
                <a:ea typeface="Calibri" panose="020F0502020204030204" pitchFamily="34" charset="0"/>
                <a:cs typeface="Times New Roman" panose="02020603050405020304" pitchFamily="18" charset="0"/>
              </a:rPr>
              <a:t>Was wird Martin Luther nun tun? </a:t>
            </a:r>
            <a:r>
              <a:rPr lang="de-DE" sz="2400" dirty="0">
                <a:latin typeface="Arial" panose="020B0604020202020204" pitchFamily="34" charset="0"/>
                <a:ea typeface="Calibri" panose="020F0502020204030204" pitchFamily="34" charset="0"/>
                <a:cs typeface="Times New Roman" panose="02020603050405020304" pitchFamily="18" charset="0"/>
              </a:rPr>
              <a:t>Davon erzählen </a:t>
            </a:r>
            <a:r>
              <a:rPr lang="de-DE" sz="2400" i="1" dirty="0">
                <a:latin typeface="Arial" panose="020B0604020202020204" pitchFamily="34" charset="0"/>
                <a:ea typeface="Calibri" panose="020F0502020204030204" pitchFamily="34" charset="0"/>
                <a:cs typeface="Times New Roman" panose="02020603050405020304" pitchFamily="18" charset="0"/>
              </a:rPr>
              <a:t>Die großen Schuhe Luthers. </a:t>
            </a:r>
          </a:p>
          <a:p>
            <a:pPr>
              <a:lnSpc>
                <a:spcPct val="107000"/>
              </a:lnSpc>
              <a:spcAft>
                <a:spcPts val="800"/>
              </a:spcAft>
              <a:tabLst>
                <a:tab pos="2790825" algn="l"/>
              </a:tabLst>
            </a:pPr>
            <a:r>
              <a:rPr lang="de-DE" sz="2400" dirty="0">
                <a:latin typeface="Arial" panose="020B0604020202020204" pitchFamily="34" charset="0"/>
                <a:ea typeface="Calibri" panose="020F0502020204030204" pitchFamily="34" charset="0"/>
                <a:cs typeface="Times New Roman" panose="02020603050405020304" pitchFamily="18" charset="0"/>
              </a:rPr>
              <a:t>Aber bevor wir das erfahren, schauen wir uns noch einmal genauer an, was die </a:t>
            </a:r>
            <a:r>
              <a:rPr lang="de-DE" sz="2400" b="1" dirty="0">
                <a:latin typeface="Arial" panose="020B0604020202020204" pitchFamily="34" charset="0"/>
                <a:ea typeface="Calibri" panose="020F0502020204030204" pitchFamily="34" charset="0"/>
                <a:cs typeface="Times New Roman" panose="02020603050405020304" pitchFamily="18" charset="0"/>
              </a:rPr>
              <a:t>Feind</a:t>
            </a:r>
            <a:r>
              <a:rPr lang="de-DE" sz="2400" dirty="0">
                <a:latin typeface="Arial" panose="020B0604020202020204" pitchFamily="34" charset="0"/>
                <a:ea typeface="Calibri" panose="020F0502020204030204" pitchFamily="34" charset="0"/>
                <a:cs typeface="Times New Roman" panose="02020603050405020304" pitchFamily="18" charset="0"/>
              </a:rPr>
              <a:t>e und die </a:t>
            </a:r>
            <a:r>
              <a:rPr lang="de-DE" sz="2400" b="1" dirty="0">
                <a:latin typeface="Arial" panose="020B0604020202020204" pitchFamily="34" charset="0"/>
                <a:ea typeface="Calibri" panose="020F0502020204030204" pitchFamily="34" charset="0"/>
                <a:cs typeface="Times New Roman" panose="02020603050405020304" pitchFamily="18" charset="0"/>
              </a:rPr>
              <a:t>Freunde</a:t>
            </a:r>
            <a:r>
              <a:rPr lang="de-DE" sz="2400" dirty="0">
                <a:latin typeface="Arial" panose="020B0604020202020204" pitchFamily="34" charset="0"/>
                <a:ea typeface="Calibri" panose="020F0502020204030204" pitchFamily="34" charset="0"/>
                <a:cs typeface="Times New Roman" panose="02020603050405020304" pitchFamily="18" charset="0"/>
              </a:rPr>
              <a:t> über Luthers Entdeckung sagen.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descr="C:\Users\susanne.gaertner\AppData\Local\Microsoft\Windows\INetCache\Content.Word\InkedInkedInkedKarl V_LI.JPG">
            <a:extLst>
              <a:ext uri="{FF2B5EF4-FFF2-40B4-BE49-F238E27FC236}">
                <a16:creationId xmlns:a16="http://schemas.microsoft.com/office/drawing/2014/main" id="{34E7F8E9-2D0E-4195-93D6-F5634F2784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977930" y="1792932"/>
            <a:ext cx="3751925" cy="4476625"/>
          </a:xfrm>
          <a:prstGeom prst="rect">
            <a:avLst/>
          </a:prstGeom>
          <a:noFill/>
          <a:ln>
            <a:noFill/>
          </a:ln>
        </p:spPr>
      </p:pic>
      <p:pic>
        <p:nvPicPr>
          <p:cNvPr id="5" name="Grafik 4" descr="C:\Users\susanne.gaertner\AppData\Local\Microsoft\Windows\INetCache\Content.Word\Schuhe.jpg">
            <a:extLst>
              <a:ext uri="{FF2B5EF4-FFF2-40B4-BE49-F238E27FC236}">
                <a16:creationId xmlns:a16="http://schemas.microsoft.com/office/drawing/2014/main" id="{7E86CCDE-639B-458A-A73B-926EC5BFB30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3909" y="4031245"/>
            <a:ext cx="2175118" cy="2037345"/>
          </a:xfrm>
          <a:prstGeom prst="rect">
            <a:avLst/>
          </a:prstGeom>
          <a:noFill/>
          <a:ln>
            <a:noFill/>
          </a:ln>
        </p:spPr>
      </p:pic>
      <p:pic>
        <p:nvPicPr>
          <p:cNvPr id="6" name="Sprache 012">
            <a:hlinkClick r:id="" action="ppaction://media"/>
            <a:extLst>
              <a:ext uri="{FF2B5EF4-FFF2-40B4-BE49-F238E27FC236}">
                <a16:creationId xmlns:a16="http://schemas.microsoft.com/office/drawing/2014/main" id="{A8CAB4F7-83C7-452E-B88D-4894EC7096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1468" y="1942528"/>
            <a:ext cx="609600" cy="609600"/>
          </a:xfrm>
          <a:prstGeom prst="rect">
            <a:avLst/>
          </a:prstGeom>
        </p:spPr>
      </p:pic>
    </p:spTree>
    <p:extLst>
      <p:ext uri="{BB962C8B-B14F-4D97-AF65-F5344CB8AC3E}">
        <p14:creationId xmlns:p14="http://schemas.microsoft.com/office/powerpoint/2010/main" val="7116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1000"/>
                                        <p:tgtEl>
                                          <p:spTgt spid="3">
                                            <p:txEl>
                                              <p:pRg st="1" end="1"/>
                                            </p:txEl>
                                          </p:spTgt>
                                        </p:tgtEl>
                                      </p:cBhvr>
                                    </p:animEffect>
                                    <p:anim calcmode="lin" valueType="num">
                                      <p:cBhvr>
                                        <p:cTn id="4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1" presetClass="mediacall" presetSubtype="0" fill="hold" nodeType="afterEffect">
                                  <p:stCondLst>
                                    <p:cond delay="0"/>
                                  </p:stCondLst>
                                  <p:childTnLst>
                                    <p:cmd type="call" cmd="playFrom(0.0)">
                                      <p:cBhvr>
                                        <p:cTn id="50" dur="415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ED8580A7-A948-480A-B2F0-49E4F43C4131}"/>
              </a:ext>
            </a:extLst>
          </p:cNvPr>
          <p:cNvSpPr/>
          <p:nvPr/>
        </p:nvSpPr>
        <p:spPr>
          <a:xfrm>
            <a:off x="405467" y="496696"/>
            <a:ext cx="11204895" cy="1569660"/>
          </a:xfrm>
          <a:prstGeom prst="rect">
            <a:avLst/>
          </a:prstGeom>
        </p:spPr>
        <p:txBody>
          <a:bodyPr wrap="square">
            <a:spAutoFit/>
          </a:bodyPr>
          <a:lstStyle/>
          <a:p>
            <a:pPr lvl="0" eaLnBrk="0" fontAlgn="base" hangingPunct="0">
              <a:spcBef>
                <a:spcPct val="0"/>
              </a:spcBef>
              <a:spcAft>
                <a:spcPct val="0"/>
              </a:spcAft>
            </a:pPr>
            <a:r>
              <a:rPr lang="de-DE" altLang="de-DE" sz="2400" dirty="0">
                <a:latin typeface="Arial" panose="020B0604020202020204" pitchFamily="34" charset="0"/>
                <a:ea typeface="Calibri" panose="020F0502020204030204" pitchFamily="34" charset="0"/>
                <a:cs typeface="Arial" panose="020B0604020202020204" pitchFamily="34" charset="0"/>
              </a:rPr>
              <a:t>Hinzu kommt, dass in der Kirche Latein und nicht Deutsch gesprochen und geschrieben wird. Deswegen müssen die Menschen auf das vertrauen, was man ihnen sagt oder vorliest. Somit haben die Priester und der Papst, aber auch der Kaiser gro</a:t>
            </a:r>
            <a:r>
              <a:rPr lang="de-DE" altLang="de-DE" sz="2400" dirty="0">
                <a:latin typeface="Calibri" panose="020F0502020204030204" pitchFamily="34" charset="0"/>
                <a:ea typeface="Calibri" panose="020F0502020204030204" pitchFamily="34" charset="0"/>
                <a:cs typeface="Arial" panose="020B0604020202020204" pitchFamily="34" charset="0"/>
              </a:rPr>
              <a:t>ß</a:t>
            </a:r>
            <a:r>
              <a:rPr lang="de-DE" altLang="de-DE" sz="2400" dirty="0">
                <a:latin typeface="Arial" panose="020B0604020202020204" pitchFamily="34" charset="0"/>
                <a:ea typeface="Calibri" panose="020F0502020204030204" pitchFamily="34" charset="0"/>
                <a:cs typeface="Arial" panose="020B0604020202020204" pitchFamily="34" charset="0"/>
              </a:rPr>
              <a:t>e Macht </a:t>
            </a:r>
            <a:r>
              <a:rPr lang="de-DE" altLang="de-DE" sz="2400" dirty="0">
                <a:latin typeface="Calibri" panose="020F0502020204030204" pitchFamily="34" charset="0"/>
                <a:ea typeface="Calibri" panose="020F0502020204030204" pitchFamily="34" charset="0"/>
                <a:cs typeface="Arial" panose="020B0604020202020204" pitchFamily="34" charset="0"/>
              </a:rPr>
              <a:t>ü</a:t>
            </a:r>
            <a:r>
              <a:rPr lang="de-DE" altLang="de-DE" sz="2400" dirty="0">
                <a:latin typeface="Arial" panose="020B0604020202020204" pitchFamily="34" charset="0"/>
                <a:ea typeface="Calibri" panose="020F0502020204030204" pitchFamily="34" charset="0"/>
                <a:cs typeface="Arial" panose="020B0604020202020204" pitchFamily="34" charset="0"/>
              </a:rPr>
              <a:t>ber die Menschen. </a:t>
            </a:r>
            <a:endParaRPr lang="de-DE" altLang="de-DE" sz="2400" dirty="0">
              <a:latin typeface="Arial" panose="020B0604020202020204" pitchFamily="34" charset="0"/>
            </a:endParaRPr>
          </a:p>
        </p:txBody>
      </p:sp>
      <p:pic>
        <p:nvPicPr>
          <p:cNvPr id="5" name="Grafik 4" descr="C:\Users\susanne.gaertner\AppData\Local\Microsoft\Windows\INetCache\Content.Word\Papst  Farbe.png">
            <a:extLst>
              <a:ext uri="{FF2B5EF4-FFF2-40B4-BE49-F238E27FC236}">
                <a16:creationId xmlns:a16="http://schemas.microsoft.com/office/drawing/2014/main" id="{743CF5A4-CEA9-442C-A8C7-8A1237109C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13182" y="2332383"/>
            <a:ext cx="3086019" cy="3850304"/>
          </a:xfrm>
          <a:prstGeom prst="rect">
            <a:avLst/>
          </a:prstGeom>
          <a:noFill/>
          <a:ln>
            <a:noFill/>
          </a:ln>
        </p:spPr>
      </p:pic>
      <p:pic>
        <p:nvPicPr>
          <p:cNvPr id="6" name="Grafik 5" descr="C:\Users\susanne.gaertner\AppData\Local\Microsoft\Windows\INetCache\Content.Word\InkedInkedInkedKarl V_LI.JPG">
            <a:extLst>
              <a:ext uri="{FF2B5EF4-FFF2-40B4-BE49-F238E27FC236}">
                <a16:creationId xmlns:a16="http://schemas.microsoft.com/office/drawing/2014/main" id="{B1E0600A-7EEA-4103-80A1-477FAEC3959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214532" y="1982898"/>
            <a:ext cx="3751925" cy="4199789"/>
          </a:xfrm>
          <a:prstGeom prst="rect">
            <a:avLst/>
          </a:prstGeom>
          <a:noFill/>
          <a:ln>
            <a:noFill/>
          </a:ln>
        </p:spPr>
      </p:pic>
      <p:sp>
        <p:nvSpPr>
          <p:cNvPr id="7" name="Rechteck 6">
            <a:extLst>
              <a:ext uri="{FF2B5EF4-FFF2-40B4-BE49-F238E27FC236}">
                <a16:creationId xmlns:a16="http://schemas.microsoft.com/office/drawing/2014/main" id="{77FFD1C9-9A86-4964-A82B-BCE41628086A}"/>
              </a:ext>
            </a:extLst>
          </p:cNvPr>
          <p:cNvSpPr/>
          <p:nvPr/>
        </p:nvSpPr>
        <p:spPr>
          <a:xfrm>
            <a:off x="1669410" y="6315237"/>
            <a:ext cx="1719743" cy="373757"/>
          </a:xfrm>
          <a:prstGeom prst="rect">
            <a:avLst/>
          </a:prstGeom>
        </p:spPr>
        <p:txBody>
          <a:bodyPr wrap="square">
            <a:spAutoFit/>
          </a:bodyPr>
          <a:lstStyle/>
          <a:p>
            <a:pPr>
              <a:lnSpc>
                <a:spcPct val="107000"/>
              </a:lnSpc>
              <a:spcAft>
                <a:spcPts val="800"/>
              </a:spcAft>
            </a:pPr>
            <a:r>
              <a:rPr lang="de-DE" i="1" dirty="0">
                <a:latin typeface="Arial" panose="020B0604020202020204" pitchFamily="34" charset="0"/>
                <a:ea typeface="Calibri" panose="020F0502020204030204" pitchFamily="34" charset="0"/>
                <a:cs typeface="Times New Roman" panose="02020603050405020304" pitchFamily="18" charset="0"/>
              </a:rPr>
              <a:t>Papst in Rom</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5D3A5EDE-DD82-4A97-AB70-9A320E674AF5}"/>
              </a:ext>
            </a:extLst>
          </p:cNvPr>
          <p:cNvSpPr/>
          <p:nvPr/>
        </p:nvSpPr>
        <p:spPr>
          <a:xfrm>
            <a:off x="8230622" y="6182687"/>
            <a:ext cx="1719743" cy="388696"/>
          </a:xfrm>
          <a:prstGeom prst="rect">
            <a:avLst/>
          </a:prstGeom>
        </p:spPr>
        <p:txBody>
          <a:bodyPr wrap="square">
            <a:spAutoFit/>
          </a:bodyPr>
          <a:lstStyle/>
          <a:p>
            <a:pPr>
              <a:lnSpc>
                <a:spcPct val="107000"/>
              </a:lnSpc>
              <a:spcAft>
                <a:spcPts val="800"/>
              </a:spcAft>
            </a:pPr>
            <a:r>
              <a:rPr lang="de-DE" i="1">
                <a:latin typeface="Arial" panose="020B0604020202020204" pitchFamily="34" charset="0"/>
                <a:ea typeface="Calibri" panose="020F0502020204030204" pitchFamily="34" charset="0"/>
                <a:cs typeface="Times New Roman" panose="02020603050405020304" pitchFamily="18" charset="0"/>
              </a:rPr>
              <a:t>Kaiser Karl V.</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Sprache 002">
            <a:hlinkClick r:id="" action="ppaction://media"/>
            <a:extLst>
              <a:ext uri="{FF2B5EF4-FFF2-40B4-BE49-F238E27FC236}">
                <a16:creationId xmlns:a16="http://schemas.microsoft.com/office/drawing/2014/main" id="{806A36D9-4B06-4603-8A8D-1BD52A249D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00287" y="5961783"/>
            <a:ext cx="609600" cy="609600"/>
          </a:xfrm>
          <a:prstGeom prst="rect">
            <a:avLst/>
          </a:prstGeom>
        </p:spPr>
      </p:pic>
    </p:spTree>
    <p:extLst>
      <p:ext uri="{BB962C8B-B14F-4D97-AF65-F5344CB8AC3E}">
        <p14:creationId xmlns:p14="http://schemas.microsoft.com/office/powerpoint/2010/main" val="312841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anim calcmode="lin" valueType="num">
                                      <p:cBhvr>
                                        <p:cTn id="2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18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C:\Users\susanne.gaertner\AppData\Local\Microsoft\Windows\INetCache\Content.Word\neu HI und Hö farbig.jpg">
            <a:extLst>
              <a:ext uri="{FF2B5EF4-FFF2-40B4-BE49-F238E27FC236}">
                <a16:creationId xmlns:a16="http://schemas.microsoft.com/office/drawing/2014/main" id="{69B7EA9F-9A6C-4EFA-AE26-86ECC87A64F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ln>
            <a:noFill/>
          </a:ln>
        </p:spPr>
      </p:pic>
      <p:sp>
        <p:nvSpPr>
          <p:cNvPr id="8" name="Rechteck 7">
            <a:extLst>
              <a:ext uri="{FF2B5EF4-FFF2-40B4-BE49-F238E27FC236}">
                <a16:creationId xmlns:a16="http://schemas.microsoft.com/office/drawing/2014/main" id="{E8B92F8C-9D82-4CE5-8CE2-39D0EA231881}"/>
              </a:ext>
            </a:extLst>
          </p:cNvPr>
          <p:cNvSpPr/>
          <p:nvPr/>
        </p:nvSpPr>
        <p:spPr>
          <a:xfrm>
            <a:off x="5004821" y="1423242"/>
            <a:ext cx="6943289" cy="5649047"/>
          </a:xfrm>
          <a:prstGeom prst="rect">
            <a:avLst/>
          </a:prstGeom>
        </p:spPr>
        <p:txBody>
          <a:bodyPr wrap="square">
            <a:spAutoFit/>
          </a:bodyPr>
          <a:lstStyle/>
          <a:p>
            <a:endParaRPr lang="de-DE" sz="2400" b="1" dirty="0">
              <a:latin typeface="Arial" panose="020B0604020202020204" pitchFamily="34" charset="0"/>
              <a:ea typeface="Calibri" panose="020F0502020204030204" pitchFamily="34" charset="0"/>
              <a:cs typeface="Times New Roman" panose="02020603050405020304" pitchFamily="18" charset="0"/>
            </a:endParaRPr>
          </a:p>
          <a:p>
            <a:r>
              <a:rPr lang="de-DE" sz="2400" b="1" dirty="0">
                <a:latin typeface="Arial" panose="020B0604020202020204" pitchFamily="34" charset="0"/>
                <a:ea typeface="Calibri" panose="020F0502020204030204" pitchFamily="34" charset="0"/>
                <a:cs typeface="Times New Roman" panose="02020603050405020304" pitchFamily="18" charset="0"/>
              </a:rPr>
              <a:t>2. Die Kirche damals lehrt, dass nicht jeder in den Himmel zu Gott kommen kann. Die Priester sagen, dass Gott die Menschen für ihre Fehler und ihre Schuld bestraft. </a:t>
            </a:r>
          </a:p>
          <a:p>
            <a:r>
              <a:rPr lang="de-DE" sz="2400" b="1" dirty="0">
                <a:latin typeface="Arial" panose="020B0604020202020204" pitchFamily="34" charset="0"/>
                <a:ea typeface="Calibri" panose="020F0502020204030204" pitchFamily="34" charset="0"/>
                <a:cs typeface="Arial" panose="020B0604020202020204" pitchFamily="34" charset="0"/>
              </a:rPr>
              <a:t>Bevor ein Mensch zu Gott in den Himmel kommen kann, </a:t>
            </a:r>
          </a:p>
          <a:p>
            <a:pPr>
              <a:lnSpc>
                <a:spcPct val="107000"/>
              </a:lnSpc>
              <a:spcAft>
                <a:spcPts val="800"/>
              </a:spcAft>
            </a:pPr>
            <a:endParaRPr lang="de-DE" sz="24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de-DE" sz="2400" b="1" dirty="0">
                <a:solidFill>
                  <a:schemeClr val="bg1"/>
                </a:solidFill>
                <a:latin typeface="Arial" panose="020B0604020202020204" pitchFamily="34" charset="0"/>
                <a:ea typeface="Calibri" panose="020F0502020204030204" pitchFamily="34" charset="0"/>
                <a:cs typeface="Arial" panose="020B0604020202020204" pitchFamily="34" charset="0"/>
              </a:rPr>
              <a:t>muss er für seine Sünden eine kurze oder lange Zeit in der Hölle, in einem Feuer schmoren.</a:t>
            </a:r>
            <a:r>
              <a:rPr lang="de-DE" sz="2400" b="1" dirty="0">
                <a:solidFill>
                  <a:schemeClr val="bg1"/>
                </a:solidFill>
                <a:latin typeface="Arial" panose="020B0604020202020204" pitchFamily="34" charset="0"/>
                <a:cs typeface="Arial" panose="020B0604020202020204" pitchFamily="34" charset="0"/>
              </a:rPr>
              <a:t> Das glauben damals die meisten Menschen und auch Martin Luther, deswegen haben viele große Angst vor Gott. </a:t>
            </a:r>
          </a:p>
          <a:p>
            <a:pPr>
              <a:lnSpc>
                <a:spcPct val="107000"/>
              </a:lnSpc>
              <a:spcAft>
                <a:spcPts val="800"/>
              </a:spcAft>
            </a:pPr>
            <a:r>
              <a:rPr lang="de-DE"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de-DE"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Kap 2">
            <a:hlinkClick r:id="" action="ppaction://media"/>
            <a:extLst>
              <a:ext uri="{FF2B5EF4-FFF2-40B4-BE49-F238E27FC236}">
                <a16:creationId xmlns:a16="http://schemas.microsoft.com/office/drawing/2014/main" id="{EDA21043-15C0-472E-8823-C82E1AD11A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8909" y="383623"/>
            <a:ext cx="609600" cy="609600"/>
          </a:xfrm>
          <a:prstGeom prst="rect">
            <a:avLst/>
          </a:prstGeom>
        </p:spPr>
      </p:pic>
    </p:spTree>
    <p:extLst>
      <p:ext uri="{BB962C8B-B14F-4D97-AF65-F5344CB8AC3E}">
        <p14:creationId xmlns:p14="http://schemas.microsoft.com/office/powerpoint/2010/main" val="375126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1000"/>
                                        <p:tgtEl>
                                          <p:spTgt spid="8">
                                            <p:txEl>
                                              <p:pRg st="5" end="5"/>
                                            </p:txEl>
                                          </p:spTgt>
                                        </p:tgtEl>
                                      </p:cBhvr>
                                    </p:animEffect>
                                    <p:anim calcmode="lin" valueType="num">
                                      <p:cBhvr>
                                        <p:cTn id="29"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281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F7DB48-D9B4-4192-BE55-EE3FC8F89D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eck 1">
            <a:extLst>
              <a:ext uri="{FF2B5EF4-FFF2-40B4-BE49-F238E27FC236}">
                <a16:creationId xmlns:a16="http://schemas.microsoft.com/office/drawing/2014/main" id="{293ADEAE-8CFB-4E6B-8753-5AE4573A3DEA}"/>
              </a:ext>
            </a:extLst>
          </p:cNvPr>
          <p:cNvSpPr/>
          <p:nvPr/>
        </p:nvSpPr>
        <p:spPr>
          <a:xfrm>
            <a:off x="5485510" y="243280"/>
            <a:ext cx="6350702" cy="2012375"/>
          </a:xfrm>
          <a:prstGeom prst="rect">
            <a:avLst/>
          </a:prstGeom>
          <a:noFill/>
        </p:spPr>
        <p:txBody>
          <a:bodyPr vert="horz" lIns="91440" tIns="45720" rIns="91440" bIns="45720" rtlCol="0" anchor="b">
            <a:normAutofit/>
          </a:bodyPr>
          <a:lstStyle/>
          <a:p>
            <a:pPr>
              <a:lnSpc>
                <a:spcPct val="90000"/>
              </a:lnSpc>
              <a:spcBef>
                <a:spcPct val="0"/>
              </a:spcBef>
              <a:spcAft>
                <a:spcPts val="600"/>
              </a:spcAft>
            </a:pPr>
            <a:endParaRPr lang="en-US" sz="2500" dirty="0">
              <a:latin typeface="Arial" panose="020B0604020202020204" pitchFamily="34" charset="0"/>
              <a:ea typeface="+mj-ea"/>
              <a:cs typeface="Arial" panose="020B0604020202020204" pitchFamily="34" charset="0"/>
            </a:endParaRPr>
          </a:p>
          <a:p>
            <a:pPr>
              <a:lnSpc>
                <a:spcPct val="90000"/>
              </a:lnSpc>
              <a:spcBef>
                <a:spcPct val="0"/>
              </a:spcBef>
              <a:spcAft>
                <a:spcPts val="600"/>
              </a:spcAft>
            </a:pPr>
            <a:endParaRPr lang="en-US" sz="2500" dirty="0">
              <a:effectLst/>
              <a:latin typeface="Arial" panose="020B0604020202020204" pitchFamily="34" charset="0"/>
              <a:ea typeface="+mj-ea"/>
              <a:cs typeface="Arial" panose="020B0604020202020204" pitchFamily="34" charset="0"/>
            </a:endParaRPr>
          </a:p>
        </p:txBody>
      </p:sp>
      <p:sp>
        <p:nvSpPr>
          <p:cNvPr id="7" name="Rechteck 6">
            <a:extLst>
              <a:ext uri="{FF2B5EF4-FFF2-40B4-BE49-F238E27FC236}">
                <a16:creationId xmlns:a16="http://schemas.microsoft.com/office/drawing/2014/main" id="{6D217AD2-A34D-4CAC-A6E9-89BC8C597853}"/>
              </a:ext>
            </a:extLst>
          </p:cNvPr>
          <p:cNvSpPr/>
          <p:nvPr/>
        </p:nvSpPr>
        <p:spPr>
          <a:xfrm>
            <a:off x="5819981" y="0"/>
            <a:ext cx="6368970" cy="669082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Gewitterblitz 9">
            <a:extLst>
              <a:ext uri="{FF2B5EF4-FFF2-40B4-BE49-F238E27FC236}">
                <a16:creationId xmlns:a16="http://schemas.microsoft.com/office/drawing/2014/main" id="{19650F27-5436-426B-9DD4-9FC3B963F919}"/>
              </a:ext>
            </a:extLst>
          </p:cNvPr>
          <p:cNvSpPr/>
          <p:nvPr/>
        </p:nvSpPr>
        <p:spPr>
          <a:xfrm>
            <a:off x="9011448" y="1417983"/>
            <a:ext cx="2573522" cy="4949261"/>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FFFF00"/>
              </a:highlight>
            </a:endParaRPr>
          </a:p>
        </p:txBody>
      </p:sp>
      <p:pic>
        <p:nvPicPr>
          <p:cNvPr id="11" name="Grafik 10">
            <a:extLst>
              <a:ext uri="{FF2B5EF4-FFF2-40B4-BE49-F238E27FC236}">
                <a16:creationId xmlns:a16="http://schemas.microsoft.com/office/drawing/2014/main" id="{C5FF88C3-5642-40F8-9494-FF4AAD9B5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648" y="3013245"/>
            <a:ext cx="2462134" cy="3395340"/>
          </a:xfrm>
          <a:prstGeom prst="rect">
            <a:avLst/>
          </a:prstGeom>
        </p:spPr>
      </p:pic>
      <p:sp>
        <p:nvSpPr>
          <p:cNvPr id="14" name="Denkblase: wolkenförmig 13">
            <a:extLst>
              <a:ext uri="{FF2B5EF4-FFF2-40B4-BE49-F238E27FC236}">
                <a16:creationId xmlns:a16="http://schemas.microsoft.com/office/drawing/2014/main" id="{A212F9B4-3F1A-4E6D-BC0B-129A428D0BE5}"/>
              </a:ext>
            </a:extLst>
          </p:cNvPr>
          <p:cNvSpPr/>
          <p:nvPr/>
        </p:nvSpPr>
        <p:spPr>
          <a:xfrm>
            <a:off x="6281317" y="119553"/>
            <a:ext cx="4651216" cy="2544134"/>
          </a:xfrm>
          <a:prstGeom prst="cloudCallout">
            <a:avLst>
              <a:gd name="adj1" fmla="val -14760"/>
              <a:gd name="adj2" fmla="val 77058"/>
            </a:avLst>
          </a:prstGeom>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4000" dirty="0">
                <a:solidFill>
                  <a:schemeClr val="accent2"/>
                </a:solidFill>
              </a:rPr>
              <a:t>?</a:t>
            </a:r>
            <a:r>
              <a:rPr lang="de-DE" sz="4000" dirty="0">
                <a:solidFill>
                  <a:srgbClr val="00B050"/>
                </a:solidFill>
              </a:rPr>
              <a:t>?</a:t>
            </a:r>
            <a:r>
              <a:rPr lang="de-DE" sz="4000" dirty="0"/>
              <a:t>?</a:t>
            </a:r>
            <a:r>
              <a:rPr lang="de-DE" sz="4000" dirty="0">
                <a:solidFill>
                  <a:schemeClr val="accent2">
                    <a:lumMod val="75000"/>
                  </a:schemeClr>
                </a:solidFill>
              </a:rPr>
              <a:t>?</a:t>
            </a:r>
            <a:r>
              <a:rPr lang="de-DE" sz="4000" dirty="0">
                <a:solidFill>
                  <a:srgbClr val="FFFF00"/>
                </a:solidFill>
              </a:rPr>
              <a:t>?</a:t>
            </a:r>
          </a:p>
        </p:txBody>
      </p:sp>
      <p:pic>
        <p:nvPicPr>
          <p:cNvPr id="12" name="Sprache 003">
            <a:hlinkClick r:id="" action="ppaction://media"/>
            <a:extLst>
              <a:ext uri="{FF2B5EF4-FFF2-40B4-BE49-F238E27FC236}">
                <a16:creationId xmlns:a16="http://schemas.microsoft.com/office/drawing/2014/main" id="{96F46E2C-F51D-40BE-901C-FF1185020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40516" y="6081226"/>
            <a:ext cx="609600" cy="609600"/>
          </a:xfrm>
          <a:prstGeom prst="rect">
            <a:avLst/>
          </a:prstGeom>
        </p:spPr>
      </p:pic>
      <p:sp>
        <p:nvSpPr>
          <p:cNvPr id="3" name="Rechteck 2">
            <a:extLst>
              <a:ext uri="{FF2B5EF4-FFF2-40B4-BE49-F238E27FC236}">
                <a16:creationId xmlns:a16="http://schemas.microsoft.com/office/drawing/2014/main" id="{62360825-A5C1-4249-90DF-8CCF4E37E2AE}"/>
              </a:ext>
            </a:extLst>
          </p:cNvPr>
          <p:cNvSpPr/>
          <p:nvPr/>
        </p:nvSpPr>
        <p:spPr>
          <a:xfrm>
            <a:off x="323326" y="333837"/>
            <a:ext cx="4844218" cy="6000040"/>
          </a:xfrm>
          <a:prstGeom prst="rect">
            <a:avLst/>
          </a:prstGeom>
        </p:spPr>
        <p:txBody>
          <a:bodyPr wrap="square">
            <a:spAutoFit/>
          </a:bodyPr>
          <a:lstStyle/>
          <a:p>
            <a:pPr>
              <a:lnSpc>
                <a:spcPct val="107000"/>
              </a:lnSpc>
              <a:spcAft>
                <a:spcPts val="0"/>
              </a:spcAft>
            </a:pPr>
            <a:r>
              <a:rPr lang="de-DE" sz="2400" dirty="0">
                <a:latin typeface="Arial" panose="020B0604020202020204" pitchFamily="34" charset="0"/>
                <a:ea typeface="Calibri" panose="020F0502020204030204" pitchFamily="34" charset="0"/>
                <a:cs typeface="Times New Roman" panose="02020603050405020304" pitchFamily="18" charset="0"/>
              </a:rPr>
              <a:t>3. Weil sein Vater es so will, hat Martin Luther damals Jura in der Stadt Erfurt studiert. Er macht sich viele Gedanken über das Leben und hat ebenso viele Fragen. Aber eines Tages wird er auf dem Heimweg von einem schlimmen Gewitter überrascht und fast von einem Blitz getötet. Da ändert Martin Luther sein Leben. Er geht in ein Kloster und wird Mönch. Er arbeitet und betet dort mit anderen Mönchen. Aber auch als Mönch hat er immer noch Angst vor Gott.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7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3371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12"/>
                </p:tgtEl>
              </p:cMediaNode>
            </p:audio>
          </p:childTnLst>
        </p:cTn>
      </p:par>
    </p:tnLst>
    <p:bldLst>
      <p:bldP spid="7" grpId="0" animBg="1"/>
      <p:bldP spid="10"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E207311F-4A3A-4361-AD93-FAD8D2FF35CB}"/>
              </a:ext>
            </a:extLst>
          </p:cNvPr>
          <p:cNvSpPr/>
          <p:nvPr/>
        </p:nvSpPr>
        <p:spPr>
          <a:xfrm>
            <a:off x="187353" y="175634"/>
            <a:ext cx="11808903" cy="2068195"/>
          </a:xfrm>
          <a:prstGeom prst="rect">
            <a:avLst/>
          </a:prstGeom>
        </p:spPr>
        <p:txBody>
          <a:bodyPr wrap="square">
            <a:spAutoFit/>
          </a:bodyPr>
          <a:lstStyle/>
          <a:p>
            <a:pPr>
              <a:lnSpc>
                <a:spcPct val="107000"/>
              </a:lnSpc>
              <a:spcAft>
                <a:spcPts val="0"/>
              </a:spcAft>
            </a:pPr>
            <a:r>
              <a:rPr lang="de-DE" sz="2400" dirty="0">
                <a:latin typeface="Arial" panose="020B0604020202020204" pitchFamily="34" charset="0"/>
                <a:ea typeface="Calibri" panose="020F0502020204030204" pitchFamily="34" charset="0"/>
                <a:cs typeface="Times New Roman" panose="02020603050405020304" pitchFamily="18" charset="0"/>
              </a:rPr>
              <a:t>4. Einmal darf er als Mönch nach Rom reisen,</a:t>
            </a:r>
          </a:p>
          <a:p>
            <a:pPr>
              <a:lnSpc>
                <a:spcPct val="107000"/>
              </a:lnSpc>
              <a:spcAft>
                <a:spcPts val="0"/>
              </a:spcAft>
            </a:pPr>
            <a:r>
              <a:rPr lang="de-DE" sz="2400" dirty="0">
                <a:latin typeface="Arial" panose="020B0604020202020204" pitchFamily="34" charset="0"/>
                <a:ea typeface="Calibri" panose="020F0502020204030204" pitchFamily="34" charset="0"/>
                <a:cs typeface="Times New Roman" panose="02020603050405020304" pitchFamily="18" charset="0"/>
              </a:rPr>
              <a:t>denn da wohnt der Papst,</a:t>
            </a:r>
            <a:r>
              <a:rPr lang="de-DE" sz="2400" dirty="0">
                <a:latin typeface="Calibri" panose="020F0502020204030204" pitchFamily="34" charset="0"/>
                <a:ea typeface="Calibri" panose="020F0502020204030204" pitchFamily="34" charset="0"/>
                <a:cs typeface="Times New Roman" panose="02020603050405020304" pitchFamily="18" charset="0"/>
              </a:rPr>
              <a:t> </a:t>
            </a:r>
            <a:r>
              <a:rPr lang="de-DE" sz="2400" dirty="0">
                <a:latin typeface="Arial" panose="020B0604020202020204" pitchFamily="34" charset="0"/>
                <a:ea typeface="Calibri" panose="020F0502020204030204" pitchFamily="34" charset="0"/>
                <a:cs typeface="Times New Roman" panose="02020603050405020304" pitchFamily="18" charset="0"/>
              </a:rPr>
              <a:t>der mächtigste Mann in der Katholischen Kirche.</a:t>
            </a:r>
          </a:p>
          <a:p>
            <a:pPr>
              <a:lnSpc>
                <a:spcPct val="107000"/>
              </a:lnSpc>
              <a:spcAft>
                <a:spcPts val="0"/>
              </a:spcAft>
            </a:pPr>
            <a:r>
              <a:rPr lang="de-DE" sz="2400" dirty="0">
                <a:latin typeface="Arial" panose="020B0604020202020204" pitchFamily="34" charset="0"/>
                <a:ea typeface="Calibri" panose="020F0502020204030204" pitchFamily="34" charset="0"/>
                <a:cs typeface="Times New Roman" panose="02020603050405020304" pitchFamily="18" charset="0"/>
              </a:rPr>
              <a:t>Dort sieht er die prachtvollen Kirchengebäude und viele arme Menschen. Es macht ihn traurig. Da fängt er an, täglich die Bibel zu lesen. Er will den Gott der Bibel genau kennenlernen. Er studiert Theologie und wird sogar ein Professor.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descr="C:\Users\susanne.gaertner\AppData\Local\Microsoft\Windows\INetCache\Content.Word\Papst  Farbe.png">
            <a:extLst>
              <a:ext uri="{FF2B5EF4-FFF2-40B4-BE49-F238E27FC236}">
                <a16:creationId xmlns:a16="http://schemas.microsoft.com/office/drawing/2014/main" id="{26FC1E0F-23CE-4D73-84B7-1A506D09C89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404049" y="2491273"/>
            <a:ext cx="2934006" cy="3802869"/>
          </a:xfrm>
          <a:prstGeom prst="rect">
            <a:avLst/>
          </a:prstGeom>
          <a:noFill/>
          <a:ln>
            <a:noFill/>
          </a:ln>
        </p:spPr>
      </p:pic>
      <p:pic>
        <p:nvPicPr>
          <p:cNvPr id="5" name="Grafik 4" descr="C:\Users\susanne.gaertner\AppData\Local\Microsoft\Windows\INetCache\Content.Word\InkedLuther   macht eine Entdeckung  Farbe _LI.JPG">
            <a:extLst>
              <a:ext uri="{FF2B5EF4-FFF2-40B4-BE49-F238E27FC236}">
                <a16:creationId xmlns:a16="http://schemas.microsoft.com/office/drawing/2014/main" id="{378BCC01-25EE-4FE3-8E2B-9B7FD8E65A2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363685" y="2491273"/>
            <a:ext cx="3075646" cy="3802869"/>
          </a:xfrm>
          <a:prstGeom prst="rect">
            <a:avLst/>
          </a:prstGeom>
          <a:noFill/>
          <a:ln>
            <a:noFill/>
          </a:ln>
        </p:spPr>
      </p:pic>
      <p:pic>
        <p:nvPicPr>
          <p:cNvPr id="6" name="Grafik 5">
            <a:extLst>
              <a:ext uri="{FF2B5EF4-FFF2-40B4-BE49-F238E27FC236}">
                <a16:creationId xmlns:a16="http://schemas.microsoft.com/office/drawing/2014/main" id="{FB239A57-9674-4399-BFD4-758B3B7F75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079" y="2491273"/>
            <a:ext cx="2984340" cy="4115473"/>
          </a:xfrm>
          <a:prstGeom prst="rect">
            <a:avLst/>
          </a:prstGeom>
        </p:spPr>
      </p:pic>
      <p:pic>
        <p:nvPicPr>
          <p:cNvPr id="4" name="Sprache 004">
            <a:hlinkClick r:id="" action="ppaction://media"/>
            <a:extLst>
              <a:ext uri="{FF2B5EF4-FFF2-40B4-BE49-F238E27FC236}">
                <a16:creationId xmlns:a16="http://schemas.microsoft.com/office/drawing/2014/main" id="{15950F6A-27BA-411C-A712-3A164733DE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86434" y="6290889"/>
            <a:ext cx="609600" cy="567111"/>
          </a:xfrm>
          <a:prstGeom prst="rect">
            <a:avLst/>
          </a:prstGeom>
        </p:spPr>
      </p:pic>
    </p:spTree>
    <p:extLst>
      <p:ext uri="{BB962C8B-B14F-4D97-AF65-F5344CB8AC3E}">
        <p14:creationId xmlns:p14="http://schemas.microsoft.com/office/powerpoint/2010/main" val="140549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 presetClass="mediacall" presetSubtype="0" fill="hold" nodeType="afterEffect">
                                  <p:stCondLst>
                                    <p:cond delay="0"/>
                                  </p:stCondLst>
                                  <p:childTnLst>
                                    <p:cmd type="call" cmd="playFrom(0.0)">
                                      <p:cBhvr>
                                        <p:cTn id="33" dur="278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F0407FC-3ACA-4A64-861E-86D895E2AC59}"/>
              </a:ext>
            </a:extLst>
          </p:cNvPr>
          <p:cNvSpPr/>
          <p:nvPr/>
        </p:nvSpPr>
        <p:spPr>
          <a:xfrm>
            <a:off x="271243" y="242746"/>
            <a:ext cx="5265491" cy="6019918"/>
          </a:xfrm>
          <a:prstGeom prst="rect">
            <a:avLst/>
          </a:prstGeom>
        </p:spPr>
        <p:txBody>
          <a:bodyPr wrap="square">
            <a:spAutoFit/>
          </a:bodyPr>
          <a:lstStyle/>
          <a:p>
            <a:pPr>
              <a:lnSpc>
                <a:spcPct val="107000"/>
              </a:lnSpc>
              <a:spcAft>
                <a:spcPts val="0"/>
              </a:spcAft>
            </a:pPr>
            <a:r>
              <a:rPr lang="de-DE" sz="2400" dirty="0">
                <a:latin typeface="Arial" panose="020B0604020202020204" pitchFamily="34" charset="0"/>
                <a:ea typeface="Calibri" panose="020F0502020204030204" pitchFamily="34" charset="0"/>
                <a:cs typeface="Times New Roman" panose="02020603050405020304" pitchFamily="18" charset="0"/>
              </a:rPr>
              <a:t>5. Eines Tages kommt ein Mann, er hat wichtige Nachrichten aus Rom. Er predigt von Gott. Er heißt Tetzel. Tetzel sagt: </a:t>
            </a:r>
          </a:p>
          <a:p>
            <a:pPr>
              <a:lnSpc>
                <a:spcPct val="107000"/>
              </a:lnSpc>
              <a:spcAft>
                <a:spcPts val="0"/>
              </a:spcAft>
            </a:pPr>
            <a:endParaRPr lang="de-DE" sz="24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2400" dirty="0">
                <a:latin typeface="Arial" panose="020B0604020202020204" pitchFamily="34" charset="0"/>
                <a:ea typeface="Calibri" panose="020F0502020204030204" pitchFamily="34" charset="0"/>
                <a:cs typeface="Times New Roman" panose="02020603050405020304" pitchFamily="18" charset="0"/>
              </a:rPr>
              <a:t>„Ihr könnt nur in den Himmel kommen, wenn ihr jeden euren Fehler im Feuer der Hölle abbezahlt. </a:t>
            </a:r>
          </a:p>
          <a:p>
            <a:pPr>
              <a:lnSpc>
                <a:spcPct val="107000"/>
              </a:lnSpc>
              <a:spcAft>
                <a:spcPts val="0"/>
              </a:spcAft>
            </a:pPr>
            <a:r>
              <a:rPr lang="de-DE" sz="2400" dirty="0">
                <a:latin typeface="Arial" panose="020B0604020202020204" pitchFamily="34" charset="0"/>
                <a:ea typeface="Calibri" panose="020F0502020204030204" pitchFamily="34" charset="0"/>
                <a:cs typeface="Times New Roman" panose="02020603050405020304" pitchFamily="18" charset="0"/>
              </a:rPr>
              <a:t>Auch eure Verwandten, die schon gestorben sind, müssen im ewigen, heißen Feuer schmoren, sonst kommen sie nicht in den Himmel. Aber ich bringe euch heute gute Botschaften: Ich habe Briefe dabei, die ihr kaufen könnt.“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B52281D0-1B54-4C1C-9FA5-0730B30E1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438" y="786971"/>
            <a:ext cx="3997108" cy="5326637"/>
          </a:xfrm>
          <a:prstGeom prst="rect">
            <a:avLst/>
          </a:prstGeom>
        </p:spPr>
      </p:pic>
      <p:pic>
        <p:nvPicPr>
          <p:cNvPr id="3" name="Sprache 005">
            <a:hlinkClick r:id="" action="ppaction://media"/>
            <a:extLst>
              <a:ext uri="{FF2B5EF4-FFF2-40B4-BE49-F238E27FC236}">
                <a16:creationId xmlns:a16="http://schemas.microsoft.com/office/drawing/2014/main" id="{ED51DA5C-4A5F-4665-8F84-AA83ADDFE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3623" y="6113608"/>
            <a:ext cx="609600" cy="609600"/>
          </a:xfrm>
          <a:prstGeom prst="rect">
            <a:avLst/>
          </a:prstGeom>
        </p:spPr>
      </p:pic>
    </p:spTree>
    <p:extLst>
      <p:ext uri="{BB962C8B-B14F-4D97-AF65-F5344CB8AC3E}">
        <p14:creationId xmlns:p14="http://schemas.microsoft.com/office/powerpoint/2010/main" val="11149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 presetClass="mediacall" presetSubtype="0" fill="hold" nodeType="afterEffect">
                                  <p:stCondLst>
                                    <p:cond delay="0"/>
                                  </p:stCondLst>
                                  <p:childTnLst>
                                    <p:cmd type="call" cmd="playFrom(0.0)">
                                      <p:cBhvr>
                                        <p:cTn id="26" dur="345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7A53553C-66DB-4C5E-B6A9-1864AB6B77CF}"/>
              </a:ext>
            </a:extLst>
          </p:cNvPr>
          <p:cNvSpPr/>
          <p:nvPr/>
        </p:nvSpPr>
        <p:spPr>
          <a:xfrm>
            <a:off x="271243" y="289298"/>
            <a:ext cx="11590789" cy="2668551"/>
          </a:xfrm>
          <a:prstGeom prst="rect">
            <a:avLst/>
          </a:prstGeom>
        </p:spPr>
        <p:txBody>
          <a:bodyPr wrap="square">
            <a:spAutoFit/>
          </a:bodyPr>
          <a:lstStyle/>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Tetzel sagt: „Auf diesem Brief steht, dass Gott euch eure Sünden vergibt. Wenn ihr diesen Brief kauft für euch und noch weitere Briefe für eure Verwandten, dann kommt ihr direkt ohne Höllenfeuer in den Himmel.“ </a:t>
            </a: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Die Menschen haben Angst und glauben ihm. Viele kaufen für sich und ihre Verstorbenen Ablassbriefe.</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dirty="0">
                <a:latin typeface="Arial" panose="020B0604020202020204" pitchFamily="34" charset="0"/>
                <a:ea typeface="Calibri" panose="020F0502020204030204" pitchFamily="34" charset="0"/>
                <a:cs typeface="Times New Roman" panose="02020603050405020304" pitchFamily="18"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Grafik 3" descr="C:\Users\susanne.gaertner\AppData\Local\Microsoft\Windows\INetCache\Content.Word\InkedInkedGeld in den Kasten_LI.JPG">
            <a:extLst>
              <a:ext uri="{FF2B5EF4-FFF2-40B4-BE49-F238E27FC236}">
                <a16:creationId xmlns:a16="http://schemas.microsoft.com/office/drawing/2014/main" id="{37507A88-C13D-41EB-B665-597F7F7D041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28759" y="2582292"/>
            <a:ext cx="3779669" cy="4110782"/>
          </a:xfrm>
          <a:prstGeom prst="rect">
            <a:avLst/>
          </a:prstGeom>
          <a:noFill/>
          <a:ln>
            <a:noFill/>
          </a:ln>
        </p:spPr>
      </p:pic>
      <p:pic>
        <p:nvPicPr>
          <p:cNvPr id="5" name="Grafik 4" descr="C:\Users\susanne.gaertner\AppData\Local\Microsoft\Windows\INetCache\Content.Word\arme Frau.jpg f.jpg">
            <a:extLst>
              <a:ext uri="{FF2B5EF4-FFF2-40B4-BE49-F238E27FC236}">
                <a16:creationId xmlns:a16="http://schemas.microsoft.com/office/drawing/2014/main" id="{BE0ED6FD-A2D5-4A4F-80FD-07CC21039F3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995370" y="3011746"/>
            <a:ext cx="2575249" cy="3801551"/>
          </a:xfrm>
          <a:prstGeom prst="rect">
            <a:avLst/>
          </a:prstGeom>
          <a:noFill/>
          <a:ln>
            <a:noFill/>
          </a:ln>
        </p:spPr>
      </p:pic>
      <p:pic>
        <p:nvPicPr>
          <p:cNvPr id="7" name="Grafik 6">
            <a:extLst>
              <a:ext uri="{FF2B5EF4-FFF2-40B4-BE49-F238E27FC236}">
                <a16:creationId xmlns:a16="http://schemas.microsoft.com/office/drawing/2014/main" id="{F1F227E5-9698-48B9-B079-E54BC20AD8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26" y="2462070"/>
            <a:ext cx="3265160" cy="4351227"/>
          </a:xfrm>
          <a:prstGeom prst="rect">
            <a:avLst/>
          </a:prstGeom>
        </p:spPr>
      </p:pic>
      <p:pic>
        <p:nvPicPr>
          <p:cNvPr id="6" name="Skype 5">
            <a:hlinkClick r:id="" action="ppaction://media"/>
            <a:extLst>
              <a:ext uri="{FF2B5EF4-FFF2-40B4-BE49-F238E27FC236}">
                <a16:creationId xmlns:a16="http://schemas.microsoft.com/office/drawing/2014/main" id="{4D7DE0B6-7657-41EE-8C52-BAE9834871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27348" y="1972692"/>
            <a:ext cx="609600" cy="609600"/>
          </a:xfrm>
          <a:prstGeom prst="rect">
            <a:avLst/>
          </a:prstGeom>
        </p:spPr>
      </p:pic>
    </p:spTree>
    <p:extLst>
      <p:ext uri="{BB962C8B-B14F-4D97-AF65-F5344CB8AC3E}">
        <p14:creationId xmlns:p14="http://schemas.microsoft.com/office/powerpoint/2010/main" val="145074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1000"/>
                                        <p:tgtEl>
                                          <p:spTgt spid="2">
                                            <p:txEl>
                                              <p:pRg st="2" end="2"/>
                                            </p:txEl>
                                          </p:spTgt>
                                        </p:tgtEl>
                                      </p:cBhvr>
                                    </p:animEffect>
                                    <p:anim calcmode="lin" valueType="num">
                                      <p:cBhvr>
                                        <p:cTn id="2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 presetClass="mediacall" presetSubtype="0" fill="hold" nodeType="afterEffect">
                                  <p:stCondLst>
                                    <p:cond delay="0"/>
                                  </p:stCondLst>
                                  <p:childTnLst>
                                    <p:cmd type="call" cmd="playFrom(0.0)">
                                      <p:cBhvr>
                                        <p:cTn id="45" dur="259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6"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FEEAF34-4E84-4CC0-B3D1-0923AB2C5A6B}"/>
              </a:ext>
            </a:extLst>
          </p:cNvPr>
          <p:cNvSpPr/>
          <p:nvPr/>
        </p:nvSpPr>
        <p:spPr>
          <a:xfrm>
            <a:off x="9089958" y="4463203"/>
            <a:ext cx="2542345" cy="470000"/>
          </a:xfrm>
          <a:prstGeom prst="rect">
            <a:avLst/>
          </a:prstGeom>
        </p:spPr>
        <p:txBody>
          <a:bodyPr wrap="square">
            <a:spAutoFit/>
          </a:bodyPr>
          <a:lstStyle/>
          <a:p>
            <a:pPr algn="ctr">
              <a:lnSpc>
                <a:spcPct val="107000"/>
              </a:lnSpc>
              <a:spcAft>
                <a:spcPts val="800"/>
              </a:spcAft>
            </a:pP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 6" descr="C:\Users\susanne.gaertner\AppData\Local\Microsoft\Windows\INetCache\Content.Word\Tetzel Farbe.png">
            <a:extLst>
              <a:ext uri="{FF2B5EF4-FFF2-40B4-BE49-F238E27FC236}">
                <a16:creationId xmlns:a16="http://schemas.microsoft.com/office/drawing/2014/main" id="{6DCE2593-4434-478C-A2BF-A619DDB1BA7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6601" y="171449"/>
            <a:ext cx="2989058" cy="3827795"/>
          </a:xfrm>
          <a:prstGeom prst="rect">
            <a:avLst/>
          </a:prstGeom>
          <a:noFill/>
          <a:ln>
            <a:noFill/>
          </a:ln>
        </p:spPr>
      </p:pic>
      <p:sp>
        <p:nvSpPr>
          <p:cNvPr id="10" name="Sprechblase: oval 9">
            <a:extLst>
              <a:ext uri="{FF2B5EF4-FFF2-40B4-BE49-F238E27FC236}">
                <a16:creationId xmlns:a16="http://schemas.microsoft.com/office/drawing/2014/main" id="{03F1B0FD-05CB-4A07-8B72-2DB123ED5813}"/>
              </a:ext>
            </a:extLst>
          </p:cNvPr>
          <p:cNvSpPr/>
          <p:nvPr/>
        </p:nvSpPr>
        <p:spPr>
          <a:xfrm>
            <a:off x="9089958" y="3790123"/>
            <a:ext cx="2895571" cy="2491408"/>
          </a:xfrm>
          <a:prstGeom prst="wedgeEllipseCallout">
            <a:avLst>
              <a:gd name="adj1" fmla="val -8018"/>
              <a:gd name="adj2" fmla="val -91152"/>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de-DE" sz="2400" b="1" i="1" dirty="0">
                <a:latin typeface="Arial" panose="020B0604020202020204" pitchFamily="34" charset="0"/>
                <a:ea typeface="Calibri" panose="020F0502020204030204" pitchFamily="34" charset="0"/>
                <a:cs typeface="Times New Roman" panose="02020603050405020304" pitchFamily="18" charset="0"/>
              </a:rPr>
              <a:t>„Die Ablassbriefe retten vor der Strafe in der Hölle!“</a:t>
            </a:r>
            <a:endParaRPr lang="de-DE" sz="2400" b="1" dirty="0">
              <a:latin typeface="Calibri" panose="020F0502020204030204" pitchFamily="34" charset="0"/>
              <a:ea typeface="Calibri" panose="020F0502020204030204" pitchFamily="34" charset="0"/>
              <a:cs typeface="Times New Roman" panose="02020603050405020304" pitchFamily="18" charset="0"/>
            </a:endParaRPr>
          </a:p>
          <a:p>
            <a:pPr algn="ctr"/>
            <a:endParaRPr lang="de-DE" dirty="0"/>
          </a:p>
        </p:txBody>
      </p:sp>
      <p:pic>
        <p:nvPicPr>
          <p:cNvPr id="4" name="Grafik 3">
            <a:extLst>
              <a:ext uri="{FF2B5EF4-FFF2-40B4-BE49-F238E27FC236}">
                <a16:creationId xmlns:a16="http://schemas.microsoft.com/office/drawing/2014/main" id="{23A73D39-13B0-4613-9911-DB2BEF60D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8866600" cy="6858000"/>
          </a:xfrm>
          <a:prstGeom prst="rect">
            <a:avLst/>
          </a:prstGeom>
        </p:spPr>
      </p:pic>
      <p:pic>
        <p:nvPicPr>
          <p:cNvPr id="5" name="Sprache 006 ablassbrie">
            <a:hlinkClick r:id="" action="ppaction://media"/>
            <a:extLst>
              <a:ext uri="{FF2B5EF4-FFF2-40B4-BE49-F238E27FC236}">
                <a16:creationId xmlns:a16="http://schemas.microsoft.com/office/drawing/2014/main" id="{E92EAB89-6EB9-4F09-B9DE-2D6C062ED4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0371" y="171449"/>
            <a:ext cx="609600" cy="609600"/>
          </a:xfrm>
          <a:prstGeom prst="rect">
            <a:avLst/>
          </a:prstGeom>
        </p:spPr>
      </p:pic>
    </p:spTree>
    <p:extLst>
      <p:ext uri="{BB962C8B-B14F-4D97-AF65-F5344CB8AC3E}">
        <p14:creationId xmlns:p14="http://schemas.microsoft.com/office/powerpoint/2010/main" val="31239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6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8E776720A132164A9C7952DEBA1533DB" ma:contentTypeVersion="1" ma:contentTypeDescription="Ein neues Dokument erstellen." ma:contentTypeScope="" ma:versionID="814572ee4e4e6c9d7244e8392e5dc85f">
  <xsd:schema xmlns:xsd="http://www.w3.org/2001/XMLSchema" xmlns:xs="http://www.w3.org/2001/XMLSchema" xmlns:p="http://schemas.microsoft.com/office/2006/metadata/properties" xmlns:ns1="http://schemas.microsoft.com/sharepoint/v3" xmlns:ns2="49dba519-dfa3-43e0-9cb3-83f4fce6e253" targetNamespace="http://schemas.microsoft.com/office/2006/metadata/properties" ma:root="true" ma:fieldsID="a0c804a09e734c8f35bb439a0234340b" ns1:_="" ns2:_="">
    <xsd:import namespace="http://schemas.microsoft.com/sharepoint/v3"/>
    <xsd:import namespace="49dba519-dfa3-43e0-9cb3-83f4fce6e25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internalName="PublishingStartDate">
      <xsd:simpleType>
        <xsd:restriction base="dms:Unknown"/>
      </xsd:simpleType>
    </xsd:element>
    <xsd:element name="PublishingExpirationDate" ma:index="9" nillable="true" ma:displayName="Geplantes Enddatum"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dba519-dfa3-43e0-9cb3-83f4fce6e253" elementFormDefault="qualified">
    <xsd:import namespace="http://schemas.microsoft.com/office/2006/documentManagement/types"/>
    <xsd:import namespace="http://schemas.microsoft.com/office/infopath/2007/PartnerControls"/>
    <xsd:element name="_dlc_DocId" ma:index="10" nillable="true" ma:displayName="Wert der Dokument-ID" ma:description="Der Wert der diesem Element zugewiesenen Dokument-ID." ma:internalName="_dlc_DocId" ma:readOnly="true">
      <xsd:simpleType>
        <xsd:restriction base="dms:Text"/>
      </xsd:simpleType>
    </xsd:element>
    <xsd:element name="_dlc_DocIdUrl" ma:index="11"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070D305-2558-43F9-A037-B9DC5E9567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dba519-dfa3-43e0-9cb3-83f4fce6e2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AB3386-2DB2-44A6-89CF-CDCE46C13D21}">
  <ds:schemaRefs>
    <ds:schemaRef ds:uri="http://schemas.microsoft.com/sharepoint/events"/>
  </ds:schemaRefs>
</ds:datastoreItem>
</file>

<file path=customXml/itemProps3.xml><?xml version="1.0" encoding="utf-8"?>
<ds:datastoreItem xmlns:ds="http://schemas.openxmlformats.org/officeDocument/2006/customXml" ds:itemID="{CAEE92E0-EF07-4850-AA78-1D6FEA9AD812}">
  <ds:schemaRefs>
    <ds:schemaRef ds:uri="http://schemas.microsoft.com/sharepoint/v3/contenttype/forms"/>
  </ds:schemaRefs>
</ds:datastoreItem>
</file>

<file path=customXml/itemProps4.xml><?xml version="1.0" encoding="utf-8"?>
<ds:datastoreItem xmlns:ds="http://schemas.openxmlformats.org/officeDocument/2006/customXml" ds:itemID="{08F26C91-11A0-4C1C-ADA0-07D4A106FB55}">
  <ds:schemaRefs>
    <ds:schemaRef ds:uri="http://schemas.openxmlformats.org/package/2006/metadata/core-properties"/>
    <ds:schemaRef ds:uri="http://purl.org/dc/dcmitype/"/>
    <ds:schemaRef ds:uri="49dba519-dfa3-43e0-9cb3-83f4fce6e253"/>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1421</Words>
  <Application>Microsoft Office PowerPoint</Application>
  <PresentationFormat>Breitbild</PresentationFormat>
  <Paragraphs>95</Paragraphs>
  <Slides>22</Slides>
  <Notes>0</Notes>
  <HiddenSlides>0</HiddenSlides>
  <MMClips>21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Arial</vt:lpstr>
      <vt:lpstr>Calibri</vt:lpstr>
      <vt:lpstr>Calibri Light</vt:lpstr>
      <vt:lpstr>Times New Roman</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Gärtner, Susanne</dc:creator>
  <cp:lastModifiedBy>Augustyn, Gunhild</cp:lastModifiedBy>
  <cp:revision>59</cp:revision>
  <dcterms:created xsi:type="dcterms:W3CDTF">2021-01-05T15:13:01Z</dcterms:created>
  <dcterms:modified xsi:type="dcterms:W3CDTF">2021-02-02T10:08:07Z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0x0101008E776720A132164A9C7952DEBA1533DB</vt:lpwstr>
  </property>
</Properties>
</file>